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7"/>
  </p:notesMasterIdLst>
  <p:sldIdLst>
    <p:sldId id="330" r:id="rId2"/>
    <p:sldId id="258" r:id="rId3"/>
    <p:sldId id="368" r:id="rId4"/>
    <p:sldId id="323" r:id="rId5"/>
    <p:sldId id="333" r:id="rId6"/>
    <p:sldId id="335" r:id="rId7"/>
    <p:sldId id="336" r:id="rId8"/>
    <p:sldId id="339" r:id="rId9"/>
    <p:sldId id="334" r:id="rId10"/>
    <p:sldId id="338" r:id="rId11"/>
    <p:sldId id="343" r:id="rId12"/>
    <p:sldId id="345" r:id="rId13"/>
    <p:sldId id="346" r:id="rId14"/>
    <p:sldId id="358" r:id="rId15"/>
    <p:sldId id="352" r:id="rId16"/>
    <p:sldId id="347" r:id="rId17"/>
    <p:sldId id="348" r:id="rId18"/>
    <p:sldId id="341" r:id="rId19"/>
    <p:sldId id="349" r:id="rId20"/>
    <p:sldId id="351" r:id="rId21"/>
    <p:sldId id="340" r:id="rId22"/>
    <p:sldId id="350" r:id="rId23"/>
    <p:sldId id="344" r:id="rId24"/>
    <p:sldId id="342" r:id="rId25"/>
    <p:sldId id="356" r:id="rId26"/>
    <p:sldId id="357" r:id="rId27"/>
    <p:sldId id="371" r:id="rId28"/>
    <p:sldId id="373" r:id="rId29"/>
    <p:sldId id="376" r:id="rId30"/>
    <p:sldId id="377" r:id="rId31"/>
    <p:sldId id="378" r:id="rId32"/>
    <p:sldId id="379" r:id="rId33"/>
    <p:sldId id="380" r:id="rId34"/>
    <p:sldId id="381" r:id="rId35"/>
    <p:sldId id="375" r:id="rId36"/>
    <p:sldId id="353" r:id="rId37"/>
    <p:sldId id="374" r:id="rId38"/>
    <p:sldId id="382" r:id="rId39"/>
    <p:sldId id="354" r:id="rId40"/>
    <p:sldId id="383" r:id="rId41"/>
    <p:sldId id="384" r:id="rId42"/>
    <p:sldId id="259" r:id="rId43"/>
    <p:sldId id="359" r:id="rId44"/>
    <p:sldId id="360" r:id="rId45"/>
    <p:sldId id="361" r:id="rId46"/>
  </p:sldIdLst>
  <p:sldSz cx="9144000" cy="6858000" type="screen4x3"/>
  <p:notesSz cx="6799263" cy="9929813"/>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9FFCC"/>
    <a:srgbClr val="D5E31D"/>
    <a:srgbClr val="FFFF00"/>
    <a:srgbClr val="FFFF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442" autoAdjust="0"/>
    <p:restoredTop sz="97117" autoAdjust="0"/>
  </p:normalViewPr>
  <p:slideViewPr>
    <p:cSldViewPr>
      <p:cViewPr varScale="1">
        <p:scale>
          <a:sx n="68" d="100"/>
          <a:sy n="68" d="100"/>
        </p:scale>
        <p:origin x="1452" y="66"/>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347" cy="496491"/>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idx="1"/>
          </p:nvPr>
        </p:nvSpPr>
        <p:spPr>
          <a:xfrm>
            <a:off x="3851342" y="0"/>
            <a:ext cx="2946347" cy="496491"/>
          </a:xfrm>
          <a:prstGeom prst="rect">
            <a:avLst/>
          </a:prstGeom>
        </p:spPr>
        <p:txBody>
          <a:bodyPr vert="horz" lIns="91440" tIns="45720" rIns="91440" bIns="45720" rtlCol="0"/>
          <a:lstStyle>
            <a:lvl1pPr algn="r">
              <a:defRPr sz="1200"/>
            </a:lvl1pPr>
          </a:lstStyle>
          <a:p>
            <a:fld id="{9313EC7A-6E3B-4489-B2E3-703A15169CD5}" type="datetimeFigureOut">
              <a:rPr lang="en-GB" smtClean="0"/>
              <a:t>02/10/2022</a:t>
            </a:fld>
            <a:endParaRPr lang="en-GB" dirty="0"/>
          </a:p>
        </p:txBody>
      </p:sp>
      <p:sp>
        <p:nvSpPr>
          <p:cNvPr id="4" name="Slide Image Placeholder 3"/>
          <p:cNvSpPr>
            <a:spLocks noGrp="1" noRot="1" noChangeAspect="1"/>
          </p:cNvSpPr>
          <p:nvPr>
            <p:ph type="sldImg" idx="2"/>
          </p:nvPr>
        </p:nvSpPr>
        <p:spPr>
          <a:xfrm>
            <a:off x="917575" y="744538"/>
            <a:ext cx="4964113" cy="3724275"/>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79927" y="4716661"/>
            <a:ext cx="5439410" cy="4468416"/>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9431599"/>
            <a:ext cx="2946347" cy="496491"/>
          </a:xfrm>
          <a:prstGeom prst="rect">
            <a:avLst/>
          </a:prstGeom>
        </p:spPr>
        <p:txBody>
          <a:bodyPr vert="horz" lIns="91440" tIns="45720" rIns="91440" bIns="45720" rtlCol="0" anchor="b"/>
          <a:lstStyle>
            <a:lvl1pPr algn="l">
              <a:defRPr sz="1200"/>
            </a:lvl1pPr>
          </a:lstStyle>
          <a:p>
            <a:endParaRPr lang="en-GB" dirty="0"/>
          </a:p>
        </p:txBody>
      </p:sp>
      <p:sp>
        <p:nvSpPr>
          <p:cNvPr id="7" name="Slide Number Placeholder 6"/>
          <p:cNvSpPr>
            <a:spLocks noGrp="1"/>
          </p:cNvSpPr>
          <p:nvPr>
            <p:ph type="sldNum" sz="quarter" idx="5"/>
          </p:nvPr>
        </p:nvSpPr>
        <p:spPr>
          <a:xfrm>
            <a:off x="3851342" y="9431599"/>
            <a:ext cx="2946347" cy="496491"/>
          </a:xfrm>
          <a:prstGeom prst="rect">
            <a:avLst/>
          </a:prstGeom>
        </p:spPr>
        <p:txBody>
          <a:bodyPr vert="horz" lIns="91440" tIns="45720" rIns="91440" bIns="45720" rtlCol="0" anchor="b"/>
          <a:lstStyle>
            <a:lvl1pPr algn="r">
              <a:defRPr sz="1200"/>
            </a:lvl1pPr>
          </a:lstStyle>
          <a:p>
            <a:fld id="{D40DC8AF-AB26-4201-A5FB-92BEDEF0BEED}" type="slidenum">
              <a:rPr lang="en-GB" smtClean="0"/>
              <a:t>‹#›</a:t>
            </a:fld>
            <a:endParaRPr lang="en-GB" dirty="0"/>
          </a:p>
        </p:txBody>
      </p:sp>
    </p:spTree>
    <p:extLst>
      <p:ext uri="{BB962C8B-B14F-4D97-AF65-F5344CB8AC3E}">
        <p14:creationId xmlns:p14="http://schemas.microsoft.com/office/powerpoint/2010/main" val="191718306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D40DC8AF-AB26-4201-A5FB-92BEDEF0BEED}" type="slidenum">
              <a:rPr lang="en-GB" smtClean="0"/>
              <a:t>1</a:t>
            </a:fld>
            <a:endParaRPr lang="en-GB" dirty="0"/>
          </a:p>
        </p:txBody>
      </p:sp>
    </p:spTree>
    <p:extLst>
      <p:ext uri="{BB962C8B-B14F-4D97-AF65-F5344CB8AC3E}">
        <p14:creationId xmlns:p14="http://schemas.microsoft.com/office/powerpoint/2010/main" val="18743752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D40DC8AF-AB26-4201-A5FB-92BEDEF0BEED}" type="slidenum">
              <a:rPr lang="en-GB" smtClean="0"/>
              <a:t>4</a:t>
            </a:fld>
            <a:endParaRPr lang="en-GB" dirty="0"/>
          </a:p>
        </p:txBody>
      </p:sp>
    </p:spTree>
    <p:extLst>
      <p:ext uri="{BB962C8B-B14F-4D97-AF65-F5344CB8AC3E}">
        <p14:creationId xmlns:p14="http://schemas.microsoft.com/office/powerpoint/2010/main" val="294197182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331FE1DF-D7D1-4FF6-A8EA-DCCAF2E670A1}" type="datetimeFigureOut">
              <a:rPr lang="en-GB" smtClean="0"/>
              <a:t>02/10/2022</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55B11AC2-D6F2-4540-985A-1A9E218F46BA}" type="slidenum">
              <a:rPr lang="en-GB" smtClean="0"/>
              <a:t>‹#›</a:t>
            </a:fld>
            <a:endParaRPr lang="en-GB" dirty="0"/>
          </a:p>
        </p:txBody>
      </p:sp>
    </p:spTree>
    <p:extLst>
      <p:ext uri="{BB962C8B-B14F-4D97-AF65-F5344CB8AC3E}">
        <p14:creationId xmlns:p14="http://schemas.microsoft.com/office/powerpoint/2010/main" val="400862096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331FE1DF-D7D1-4FF6-A8EA-DCCAF2E670A1}" type="datetimeFigureOut">
              <a:rPr lang="en-GB" smtClean="0"/>
              <a:t>02/10/2022</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55B11AC2-D6F2-4540-985A-1A9E218F46BA}" type="slidenum">
              <a:rPr lang="en-GB" smtClean="0"/>
              <a:t>‹#›</a:t>
            </a:fld>
            <a:endParaRPr lang="en-GB" dirty="0"/>
          </a:p>
        </p:txBody>
      </p:sp>
    </p:spTree>
    <p:extLst>
      <p:ext uri="{BB962C8B-B14F-4D97-AF65-F5344CB8AC3E}">
        <p14:creationId xmlns:p14="http://schemas.microsoft.com/office/powerpoint/2010/main" val="257138366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331FE1DF-D7D1-4FF6-A8EA-DCCAF2E670A1}" type="datetimeFigureOut">
              <a:rPr lang="en-GB" smtClean="0"/>
              <a:t>02/10/2022</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55B11AC2-D6F2-4540-985A-1A9E218F46BA}" type="slidenum">
              <a:rPr lang="en-GB" smtClean="0"/>
              <a:t>‹#›</a:t>
            </a:fld>
            <a:endParaRPr lang="en-GB" dirty="0"/>
          </a:p>
        </p:txBody>
      </p:sp>
    </p:spTree>
    <p:extLst>
      <p:ext uri="{BB962C8B-B14F-4D97-AF65-F5344CB8AC3E}">
        <p14:creationId xmlns:p14="http://schemas.microsoft.com/office/powerpoint/2010/main" val="402285363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331FE1DF-D7D1-4FF6-A8EA-DCCAF2E670A1}" type="datetimeFigureOut">
              <a:rPr lang="en-GB" smtClean="0"/>
              <a:t>02/10/2022</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55B11AC2-D6F2-4540-985A-1A9E218F46BA}" type="slidenum">
              <a:rPr lang="en-GB" smtClean="0"/>
              <a:t>‹#›</a:t>
            </a:fld>
            <a:endParaRPr lang="en-GB" dirty="0"/>
          </a:p>
        </p:txBody>
      </p:sp>
    </p:spTree>
    <p:extLst>
      <p:ext uri="{BB962C8B-B14F-4D97-AF65-F5344CB8AC3E}">
        <p14:creationId xmlns:p14="http://schemas.microsoft.com/office/powerpoint/2010/main" val="290149977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331FE1DF-D7D1-4FF6-A8EA-DCCAF2E670A1}" type="datetimeFigureOut">
              <a:rPr lang="en-GB" smtClean="0"/>
              <a:t>02/10/2022</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55B11AC2-D6F2-4540-985A-1A9E218F46BA}" type="slidenum">
              <a:rPr lang="en-GB" smtClean="0"/>
              <a:t>‹#›</a:t>
            </a:fld>
            <a:endParaRPr lang="en-GB" dirty="0"/>
          </a:p>
        </p:txBody>
      </p:sp>
    </p:spTree>
    <p:extLst>
      <p:ext uri="{BB962C8B-B14F-4D97-AF65-F5344CB8AC3E}">
        <p14:creationId xmlns:p14="http://schemas.microsoft.com/office/powerpoint/2010/main" val="398473530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331FE1DF-D7D1-4FF6-A8EA-DCCAF2E670A1}" type="datetimeFigureOut">
              <a:rPr lang="en-GB" smtClean="0"/>
              <a:t>02/10/2022</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55B11AC2-D6F2-4540-985A-1A9E218F46BA}" type="slidenum">
              <a:rPr lang="en-GB" smtClean="0"/>
              <a:t>‹#›</a:t>
            </a:fld>
            <a:endParaRPr lang="en-GB" dirty="0"/>
          </a:p>
        </p:txBody>
      </p:sp>
    </p:spTree>
    <p:extLst>
      <p:ext uri="{BB962C8B-B14F-4D97-AF65-F5344CB8AC3E}">
        <p14:creationId xmlns:p14="http://schemas.microsoft.com/office/powerpoint/2010/main" val="37513237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31FE1DF-D7D1-4FF6-A8EA-DCCAF2E670A1}" type="datetimeFigureOut">
              <a:rPr lang="en-GB" smtClean="0"/>
              <a:t>02/10/2022</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55B11AC2-D6F2-4540-985A-1A9E218F46BA}" type="slidenum">
              <a:rPr lang="en-GB" smtClean="0"/>
              <a:t>‹#›</a:t>
            </a:fld>
            <a:endParaRPr lang="en-GB" dirty="0"/>
          </a:p>
        </p:txBody>
      </p:sp>
    </p:spTree>
    <p:extLst>
      <p:ext uri="{BB962C8B-B14F-4D97-AF65-F5344CB8AC3E}">
        <p14:creationId xmlns:p14="http://schemas.microsoft.com/office/powerpoint/2010/main" val="36709603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31FE1DF-D7D1-4FF6-A8EA-DCCAF2E670A1}" type="datetimeFigureOut">
              <a:rPr lang="en-GB" smtClean="0"/>
              <a:t>02/10/2022</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55B11AC2-D6F2-4540-985A-1A9E218F46BA}" type="slidenum">
              <a:rPr lang="en-GB" smtClean="0"/>
              <a:t>‹#›</a:t>
            </a:fld>
            <a:endParaRPr lang="en-GB" dirty="0"/>
          </a:p>
        </p:txBody>
      </p:sp>
    </p:spTree>
    <p:extLst>
      <p:ext uri="{BB962C8B-B14F-4D97-AF65-F5344CB8AC3E}">
        <p14:creationId xmlns:p14="http://schemas.microsoft.com/office/powerpoint/2010/main" val="368850793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31FE1DF-D7D1-4FF6-A8EA-DCCAF2E670A1}" type="datetimeFigureOut">
              <a:rPr lang="en-GB" smtClean="0"/>
              <a:t>02/10/2022</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55B11AC2-D6F2-4540-985A-1A9E218F46BA}" type="slidenum">
              <a:rPr lang="en-GB" smtClean="0"/>
              <a:t>‹#›</a:t>
            </a:fld>
            <a:endParaRPr lang="en-GB" dirty="0"/>
          </a:p>
        </p:txBody>
      </p:sp>
    </p:spTree>
    <p:extLst>
      <p:ext uri="{BB962C8B-B14F-4D97-AF65-F5344CB8AC3E}">
        <p14:creationId xmlns:p14="http://schemas.microsoft.com/office/powerpoint/2010/main" val="193000902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331FE1DF-D7D1-4FF6-A8EA-DCCAF2E670A1}" type="datetimeFigureOut">
              <a:rPr lang="en-GB" smtClean="0"/>
              <a:t>02/10/2022</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55B11AC2-D6F2-4540-985A-1A9E218F46BA}" type="slidenum">
              <a:rPr lang="en-GB" smtClean="0"/>
              <a:t>‹#›</a:t>
            </a:fld>
            <a:endParaRPr lang="en-GB" dirty="0"/>
          </a:p>
        </p:txBody>
      </p:sp>
    </p:spTree>
    <p:extLst>
      <p:ext uri="{BB962C8B-B14F-4D97-AF65-F5344CB8AC3E}">
        <p14:creationId xmlns:p14="http://schemas.microsoft.com/office/powerpoint/2010/main" val="666253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331FE1DF-D7D1-4FF6-A8EA-DCCAF2E670A1}" type="datetimeFigureOut">
              <a:rPr lang="en-GB" smtClean="0"/>
              <a:t>02/10/2022</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55B11AC2-D6F2-4540-985A-1A9E218F46BA}" type="slidenum">
              <a:rPr lang="en-GB" smtClean="0"/>
              <a:t>‹#›</a:t>
            </a:fld>
            <a:endParaRPr lang="en-GB" dirty="0"/>
          </a:p>
        </p:txBody>
      </p:sp>
    </p:spTree>
    <p:extLst>
      <p:ext uri="{BB962C8B-B14F-4D97-AF65-F5344CB8AC3E}">
        <p14:creationId xmlns:p14="http://schemas.microsoft.com/office/powerpoint/2010/main" val="16816718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CC"/>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31FE1DF-D7D1-4FF6-A8EA-DCCAF2E670A1}" type="datetimeFigureOut">
              <a:rPr lang="en-GB" smtClean="0"/>
              <a:t>02/10/2022</a:t>
            </a:fld>
            <a:endParaRPr lang="en-GB"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5B11AC2-D6F2-4540-985A-1A9E218F46BA}" type="slidenum">
              <a:rPr lang="en-GB" smtClean="0"/>
              <a:t>‹#›</a:t>
            </a:fld>
            <a:endParaRPr lang="en-GB" dirty="0"/>
          </a:p>
        </p:txBody>
      </p:sp>
    </p:spTree>
    <p:extLst>
      <p:ext uri="{BB962C8B-B14F-4D97-AF65-F5344CB8AC3E}">
        <p14:creationId xmlns:p14="http://schemas.microsoft.com/office/powerpoint/2010/main" val="42000849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png"/><Relationship Id="rId1" Type="http://schemas.openxmlformats.org/officeDocument/2006/relationships/slideLayout" Target="../slideLayouts/slideLayout2.xml"/><Relationship Id="rId4" Type="http://schemas.openxmlformats.org/officeDocument/2006/relationships/image" Target="../media/image32.png"/></Relationships>
</file>

<file path=ppt/slides/_rels/slide24.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png"/><Relationship Id="rId1" Type="http://schemas.openxmlformats.org/officeDocument/2006/relationships/slideLayout" Target="../slideLayouts/slideLayout2.xml"/><Relationship Id="rId4" Type="http://schemas.openxmlformats.org/officeDocument/2006/relationships/image" Target="../media/image34.png"/></Relationships>
</file>

<file path=ppt/slides/_rels/slide25.xml.rels><?xml version="1.0" encoding="UTF-8" standalone="yes"?>
<Relationships xmlns="http://schemas.openxmlformats.org/package/2006/relationships"><Relationship Id="rId3" Type="http://schemas.openxmlformats.org/officeDocument/2006/relationships/image" Target="../media/image35.png"/><Relationship Id="rId7" Type="http://schemas.openxmlformats.org/officeDocument/2006/relationships/image" Target="../media/image39.png"/><Relationship Id="rId2" Type="http://schemas.openxmlformats.org/officeDocument/2006/relationships/image" Target="../media/image32.png"/><Relationship Id="rId1" Type="http://schemas.openxmlformats.org/officeDocument/2006/relationships/slideLayout" Target="../slideLayouts/slideLayout2.xml"/><Relationship Id="rId6" Type="http://schemas.openxmlformats.org/officeDocument/2006/relationships/image" Target="../media/image38.png"/><Relationship Id="rId5" Type="http://schemas.openxmlformats.org/officeDocument/2006/relationships/image" Target="../media/image37.png"/><Relationship Id="rId4" Type="http://schemas.openxmlformats.org/officeDocument/2006/relationships/image" Target="../media/image36.png"/></Relationships>
</file>

<file path=ppt/slides/_rels/slide26.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image" Target="../media/image41.jpeg"/><Relationship Id="rId1" Type="http://schemas.openxmlformats.org/officeDocument/2006/relationships/slideLayout" Target="../slideLayouts/slideLayout2.xml"/><Relationship Id="rId4" Type="http://schemas.openxmlformats.org/officeDocument/2006/relationships/image" Target="../media/image43.jpeg"/></Relationships>
</file>

<file path=ppt/slides/_rels/slide28.xml.rels><?xml version="1.0" encoding="UTF-8" standalone="yes"?>
<Relationships xmlns="http://schemas.openxmlformats.org/package/2006/relationships"><Relationship Id="rId3" Type="http://schemas.openxmlformats.org/officeDocument/2006/relationships/image" Target="../media/image45.jpg"/><Relationship Id="rId2" Type="http://schemas.openxmlformats.org/officeDocument/2006/relationships/image" Target="../media/image44.jp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46.jp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47.jp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48.jp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51.jp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52.jp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53.png"/><Relationship Id="rId1" Type="http://schemas.openxmlformats.org/officeDocument/2006/relationships/slideLayout" Target="../slideLayouts/slideLayout2.xml"/><Relationship Id="rId4" Type="http://schemas.openxmlformats.org/officeDocument/2006/relationships/image" Target="../media/image54.png"/></Relationships>
</file>

<file path=ppt/slides/_rels/slide37.xml.rels><?xml version="1.0" encoding="UTF-8" standalone="yes"?>
<Relationships xmlns="http://schemas.openxmlformats.org/package/2006/relationships"><Relationship Id="rId3" Type="http://schemas.openxmlformats.org/officeDocument/2006/relationships/image" Target="../media/image56.jpeg"/><Relationship Id="rId2" Type="http://schemas.openxmlformats.org/officeDocument/2006/relationships/image" Target="../media/image55.jpe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57.jp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58.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59.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0070C0"/>
        </a:solidFill>
        <a:effectLst/>
      </p:bgPr>
    </p:bg>
    <p:spTree>
      <p:nvGrpSpPr>
        <p:cNvPr id="1" name=""/>
        <p:cNvGrpSpPr/>
        <p:nvPr/>
      </p:nvGrpSpPr>
      <p:grpSpPr>
        <a:xfrm>
          <a:off x="0" y="0"/>
          <a:ext cx="0" cy="0"/>
          <a:chOff x="0" y="0"/>
          <a:chExt cx="0" cy="0"/>
        </a:xfrm>
      </p:grpSpPr>
      <p:sp>
        <p:nvSpPr>
          <p:cNvPr id="5" name="Rectangle 4"/>
          <p:cNvSpPr/>
          <p:nvPr/>
        </p:nvSpPr>
        <p:spPr>
          <a:xfrm>
            <a:off x="174897" y="-23955"/>
            <a:ext cx="8604215" cy="5170646"/>
          </a:xfrm>
          <a:prstGeom prst="rect">
            <a:avLst/>
          </a:prstGeom>
          <a:noFill/>
        </p:spPr>
        <p:txBody>
          <a:bodyPr wrap="none" lIns="91440" tIns="45720" rIns="91440" bIns="45720">
            <a:spAutoFit/>
          </a:bodyPr>
          <a:lstStyle/>
          <a:p>
            <a:pPr algn="ctr"/>
            <a:r>
              <a:rPr lang="en-US" sz="6600" b="1" cap="none" spc="0" smtClean="0">
                <a:ln w="13462">
                  <a:solidFill>
                    <a:schemeClr val="bg1"/>
                  </a:solidFill>
                  <a:prstDash val="solid"/>
                </a:ln>
                <a:solidFill>
                  <a:srgbClr val="FFFF00"/>
                </a:solidFill>
                <a:effectLst>
                  <a:outerShdw dist="38100" dir="2700000" algn="bl" rotWithShape="0">
                    <a:schemeClr val="accent5"/>
                  </a:outerShdw>
                </a:effectLst>
              </a:rPr>
              <a:t>The History of</a:t>
            </a:r>
          </a:p>
          <a:p>
            <a:pPr algn="ctr"/>
            <a:r>
              <a:rPr lang="en-US" sz="6600" b="1" smtClean="0">
                <a:ln w="13462">
                  <a:solidFill>
                    <a:schemeClr val="bg1"/>
                  </a:solidFill>
                  <a:prstDash val="solid"/>
                </a:ln>
                <a:solidFill>
                  <a:srgbClr val="FFFF00"/>
                </a:solidFill>
                <a:effectLst>
                  <a:outerShdw dist="38100" dir="2700000" algn="bl" rotWithShape="0">
                    <a:schemeClr val="accent5"/>
                  </a:outerShdw>
                </a:effectLst>
              </a:rPr>
              <a:t>St Osmund’s RC Parish</a:t>
            </a:r>
          </a:p>
          <a:p>
            <a:pPr algn="ctr"/>
            <a:r>
              <a:rPr lang="en-US" sz="6600" b="1" cap="none" spc="0" smtClean="0">
                <a:ln w="13462">
                  <a:solidFill>
                    <a:schemeClr val="bg1"/>
                  </a:solidFill>
                  <a:prstDash val="solid"/>
                </a:ln>
                <a:solidFill>
                  <a:srgbClr val="FFFF00"/>
                </a:solidFill>
                <a:effectLst>
                  <a:outerShdw dist="38100" dir="2700000" algn="bl" rotWithShape="0">
                    <a:schemeClr val="accent5"/>
                  </a:outerShdw>
                </a:effectLst>
              </a:rPr>
              <a:t>&amp;</a:t>
            </a:r>
          </a:p>
          <a:p>
            <a:pPr algn="ctr"/>
            <a:r>
              <a:rPr lang="en-US" sz="6600" b="1" smtClean="0">
                <a:ln w="13462">
                  <a:solidFill>
                    <a:schemeClr val="bg1"/>
                  </a:solidFill>
                  <a:prstDash val="solid"/>
                </a:ln>
                <a:solidFill>
                  <a:srgbClr val="FFFF00"/>
                </a:solidFill>
                <a:effectLst>
                  <a:outerShdw dist="38100" dir="2700000" algn="bl" rotWithShape="0">
                    <a:schemeClr val="accent5"/>
                  </a:outerShdw>
                </a:effectLst>
              </a:rPr>
              <a:t>SS Osmund &amp; Andrew’s </a:t>
            </a:r>
          </a:p>
          <a:p>
            <a:pPr algn="ctr"/>
            <a:r>
              <a:rPr lang="en-US" sz="6600" b="1" smtClean="0">
                <a:ln w="13462">
                  <a:solidFill>
                    <a:schemeClr val="bg1"/>
                  </a:solidFill>
                  <a:prstDash val="solid"/>
                </a:ln>
                <a:solidFill>
                  <a:srgbClr val="FFFF00"/>
                </a:solidFill>
                <a:effectLst>
                  <a:outerShdw dist="38100" dir="2700000" algn="bl" rotWithShape="0">
                    <a:schemeClr val="accent5"/>
                  </a:outerShdw>
                </a:effectLst>
              </a:rPr>
              <a:t>RC Primary School</a:t>
            </a:r>
            <a:endParaRPr lang="en-US" sz="6600" b="1" cap="none" spc="0" dirty="0">
              <a:ln w="13462">
                <a:solidFill>
                  <a:schemeClr val="bg1"/>
                </a:solidFill>
                <a:prstDash val="solid"/>
              </a:ln>
              <a:solidFill>
                <a:srgbClr val="FFFF00"/>
              </a:solidFill>
              <a:effectLst>
                <a:outerShdw dist="38100" dir="2700000" algn="bl" rotWithShape="0">
                  <a:schemeClr val="accent5"/>
                </a:outerShdw>
              </a:effectLst>
            </a:endParaRPr>
          </a:p>
        </p:txBody>
      </p:sp>
      <p:pic>
        <p:nvPicPr>
          <p:cNvPr id="7" name="Picture 6"/>
          <p:cNvPicPr>
            <a:picLocks noChangeAspect="1"/>
          </p:cNvPicPr>
          <p:nvPr/>
        </p:nvPicPr>
        <p:blipFill>
          <a:blip r:embed="rId3"/>
          <a:stretch>
            <a:fillRect/>
          </a:stretch>
        </p:blipFill>
        <p:spPr>
          <a:xfrm>
            <a:off x="3733800" y="5146691"/>
            <a:ext cx="1714739" cy="1705213"/>
          </a:xfrm>
          <a:prstGeom prst="rect">
            <a:avLst/>
          </a:prstGeom>
        </p:spPr>
      </p:pic>
    </p:spTree>
    <p:extLst>
      <p:ext uri="{BB962C8B-B14F-4D97-AF65-F5344CB8AC3E}">
        <p14:creationId xmlns:p14="http://schemas.microsoft.com/office/powerpoint/2010/main" val="323596685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26720" y="2590800"/>
            <a:ext cx="8229600" cy="1981200"/>
          </a:xfrm>
        </p:spPr>
        <p:txBody>
          <a:bodyPr>
            <a:noAutofit/>
          </a:bodyPr>
          <a:lstStyle/>
          <a:p>
            <a:r>
              <a:rPr lang="en-GB" sz="3600" b="1" dirty="0" smtClean="0">
                <a:solidFill>
                  <a:srgbClr val="002060"/>
                </a:solidFill>
                <a:latin typeface="Century Gothic" panose="020B0502020202020204" pitchFamily="34" charset="0"/>
              </a:rPr>
              <a:t>“The God of Heaven He helpeth us and we are His servants.  Let us rise up and build.” – Esdras 2. 20</a:t>
            </a:r>
            <a:endParaRPr lang="en-GB" sz="3600" b="1" dirty="0">
              <a:solidFill>
                <a:srgbClr val="002060"/>
              </a:solidFill>
              <a:latin typeface="Century Gothic" panose="020B0502020202020204" pitchFamily="34" charset="0"/>
            </a:endParaRPr>
          </a:p>
        </p:txBody>
      </p:sp>
    </p:spTree>
    <p:extLst>
      <p:ext uri="{BB962C8B-B14F-4D97-AF65-F5344CB8AC3E}">
        <p14:creationId xmlns:p14="http://schemas.microsoft.com/office/powerpoint/2010/main" val="326928941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sz="3600" dirty="0" smtClean="0"/>
              <a:t>First Hand Evidence</a:t>
            </a:r>
            <a:br>
              <a:rPr lang="en-GB" sz="3600" dirty="0" smtClean="0"/>
            </a:br>
            <a:r>
              <a:rPr lang="en-GB" sz="3600" dirty="0" smtClean="0"/>
              <a:t>In order to research history and timeline</a:t>
            </a:r>
            <a:endParaRPr lang="en-GB" sz="3600" dirty="0"/>
          </a:p>
        </p:txBody>
      </p:sp>
      <p:pic>
        <p:nvPicPr>
          <p:cNvPr id="4" name="Content Placeholder 3"/>
          <p:cNvPicPr>
            <a:picLocks noGrp="1" noChangeAspect="1"/>
          </p:cNvPicPr>
          <p:nvPr>
            <p:ph idx="1"/>
          </p:nvPr>
        </p:nvPicPr>
        <p:blipFill>
          <a:blip r:embed="rId2"/>
          <a:stretch>
            <a:fillRect/>
          </a:stretch>
        </p:blipFill>
        <p:spPr>
          <a:xfrm>
            <a:off x="304607" y="1905000"/>
            <a:ext cx="4267393" cy="2697163"/>
          </a:xfrm>
          <a:prstGeom prst="rect">
            <a:avLst/>
          </a:prstGeom>
        </p:spPr>
      </p:pic>
      <p:pic>
        <p:nvPicPr>
          <p:cNvPr id="5" name="Picture 4"/>
          <p:cNvPicPr>
            <a:picLocks noChangeAspect="1"/>
          </p:cNvPicPr>
          <p:nvPr/>
        </p:nvPicPr>
        <p:blipFill>
          <a:blip r:embed="rId3"/>
          <a:stretch>
            <a:fillRect/>
          </a:stretch>
        </p:blipFill>
        <p:spPr>
          <a:xfrm>
            <a:off x="4724400" y="3505200"/>
            <a:ext cx="3734161" cy="2814349"/>
          </a:xfrm>
          <a:prstGeom prst="rect">
            <a:avLst/>
          </a:prstGeom>
        </p:spPr>
      </p:pic>
    </p:spTree>
    <p:extLst>
      <p:ext uri="{BB962C8B-B14F-4D97-AF65-F5344CB8AC3E}">
        <p14:creationId xmlns:p14="http://schemas.microsoft.com/office/powerpoint/2010/main" val="99211921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495800" y="1371600"/>
            <a:ext cx="4495800" cy="5200650"/>
          </a:xfrm>
        </p:spPr>
        <p:txBody>
          <a:bodyPr>
            <a:normAutofit/>
          </a:bodyPr>
          <a:lstStyle/>
          <a:p>
            <a:pPr marL="0" indent="0">
              <a:buNone/>
            </a:pPr>
            <a:r>
              <a:rPr lang="en-GB" sz="2400" dirty="0" smtClean="0">
                <a:latin typeface="Century Gothic" panose="020B0502020202020204" pitchFamily="34" charset="0"/>
              </a:rPr>
              <a:t>109 years ago in June 1913, </a:t>
            </a:r>
            <a:r>
              <a:rPr lang="en-GB" sz="2400" b="1" dirty="0" smtClean="0">
                <a:latin typeface="Century Gothic" panose="020B0502020202020204" pitchFamily="34" charset="0"/>
              </a:rPr>
              <a:t>Canon Osmund Woods </a:t>
            </a:r>
            <a:r>
              <a:rPr lang="en-GB" sz="2400" dirty="0" smtClean="0">
                <a:latin typeface="Century Gothic" panose="020B0502020202020204" pitchFamily="34" charset="0"/>
              </a:rPr>
              <a:t>the parish Priest of St Patrick’s (Great Moor Street) Bolton rented a room in a village cottage in Darcy Lever, to be used as a Sunday School where lessons could be given to the Catholic children attending non-Catholic schools in the </a:t>
            </a:r>
            <a:r>
              <a:rPr lang="en-GB" sz="2400" dirty="0" err="1" smtClean="0">
                <a:latin typeface="Century Gothic" panose="020B0502020202020204" pitchFamily="34" charset="0"/>
              </a:rPr>
              <a:t>Breightmet</a:t>
            </a:r>
            <a:r>
              <a:rPr lang="en-GB" sz="2400" dirty="0" smtClean="0">
                <a:latin typeface="Century Gothic" panose="020B0502020202020204" pitchFamily="34" charset="0"/>
              </a:rPr>
              <a:t>/Darcy Lever area.</a:t>
            </a:r>
            <a:endParaRPr lang="en-GB" sz="2400" dirty="0">
              <a:latin typeface="Century Gothic" panose="020B0502020202020204" pitchFamily="34" charset="0"/>
            </a:endParaRPr>
          </a:p>
        </p:txBody>
      </p:sp>
      <p:pic>
        <p:nvPicPr>
          <p:cNvPr id="1026" name="Picture 2" descr="imag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7200" y="1371600"/>
            <a:ext cx="3579876" cy="4888486"/>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1235933" y="304800"/>
            <a:ext cx="6519734" cy="646331"/>
          </a:xfrm>
          <a:prstGeom prst="rect">
            <a:avLst/>
          </a:prstGeom>
          <a:noFill/>
          <a:ln>
            <a:solidFill>
              <a:srgbClr val="002060"/>
            </a:solidFill>
          </a:ln>
        </p:spPr>
        <p:txBody>
          <a:bodyPr wrap="none" rtlCol="0">
            <a:spAutoFit/>
          </a:bodyPr>
          <a:lstStyle/>
          <a:p>
            <a:r>
              <a:rPr lang="en-GB" sz="3600" b="1" dirty="0" smtClean="0">
                <a:solidFill>
                  <a:srgbClr val="002060"/>
                </a:solidFill>
                <a:latin typeface="Century Gothic" panose="020B0502020202020204" pitchFamily="34" charset="0"/>
              </a:rPr>
              <a:t>1913 Canon Osmund Woods</a:t>
            </a:r>
            <a:endParaRPr lang="en-GB" sz="3600" b="1" dirty="0">
              <a:solidFill>
                <a:srgbClr val="002060"/>
              </a:solidFill>
              <a:latin typeface="Century Gothic" panose="020B0502020202020204" pitchFamily="34" charset="0"/>
            </a:endParaRPr>
          </a:p>
        </p:txBody>
      </p:sp>
      <p:sp>
        <p:nvSpPr>
          <p:cNvPr id="5" name="TextBox 4"/>
          <p:cNvSpPr txBox="1"/>
          <p:nvPr/>
        </p:nvSpPr>
        <p:spPr>
          <a:xfrm>
            <a:off x="0" y="6311223"/>
            <a:ext cx="4759893" cy="369332"/>
          </a:xfrm>
          <a:prstGeom prst="rect">
            <a:avLst/>
          </a:prstGeom>
          <a:noFill/>
        </p:spPr>
        <p:txBody>
          <a:bodyPr wrap="none" rtlCol="0">
            <a:spAutoFit/>
          </a:bodyPr>
          <a:lstStyle/>
          <a:p>
            <a:r>
              <a:rPr lang="en-GB" dirty="0" smtClean="0"/>
              <a:t>St Patrick’s RC Church, Great Moor Street, Bolton</a:t>
            </a:r>
            <a:endParaRPr lang="en-GB" dirty="0"/>
          </a:p>
        </p:txBody>
      </p:sp>
    </p:spTree>
    <p:extLst>
      <p:ext uri="{BB962C8B-B14F-4D97-AF65-F5344CB8AC3E}">
        <p14:creationId xmlns:p14="http://schemas.microsoft.com/office/powerpoint/2010/main" val="627678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143000"/>
            <a:ext cx="8229600" cy="2895599"/>
          </a:xfrm>
        </p:spPr>
        <p:txBody>
          <a:bodyPr>
            <a:normAutofit lnSpcReduction="10000"/>
          </a:bodyPr>
          <a:lstStyle/>
          <a:p>
            <a:pPr marL="0" indent="0">
              <a:buNone/>
            </a:pPr>
            <a:r>
              <a:rPr lang="en-GB" dirty="0" smtClean="0"/>
              <a:t>A joiner’s shop at the mouth of a coal pit, was, through the generosity and enthusiasm of the Catholics of the district, transformed into a Chapel of Ease to St Patrick’s.  Holy Mass for the first time in Long Lane was offered on 4</a:t>
            </a:r>
            <a:r>
              <a:rPr lang="en-GB" baseline="30000" dirty="0" smtClean="0"/>
              <a:t>th</a:t>
            </a:r>
            <a:r>
              <a:rPr lang="en-GB" dirty="0" smtClean="0"/>
              <a:t> August 1914</a:t>
            </a:r>
            <a:endParaRPr lang="en-GB" dirty="0"/>
          </a:p>
        </p:txBody>
      </p:sp>
      <p:pic>
        <p:nvPicPr>
          <p:cNvPr id="4" name="Picture 3"/>
          <p:cNvPicPr>
            <a:picLocks noChangeAspect="1"/>
          </p:cNvPicPr>
          <p:nvPr/>
        </p:nvPicPr>
        <p:blipFill>
          <a:blip r:embed="rId2"/>
          <a:stretch>
            <a:fillRect/>
          </a:stretch>
        </p:blipFill>
        <p:spPr>
          <a:xfrm>
            <a:off x="2576441" y="3886201"/>
            <a:ext cx="3686318" cy="2738899"/>
          </a:xfrm>
          <a:prstGeom prst="rect">
            <a:avLst/>
          </a:prstGeom>
        </p:spPr>
      </p:pic>
      <p:sp>
        <p:nvSpPr>
          <p:cNvPr id="5" name="Rectangle 4"/>
          <p:cNvSpPr/>
          <p:nvPr/>
        </p:nvSpPr>
        <p:spPr>
          <a:xfrm>
            <a:off x="2266977" y="152400"/>
            <a:ext cx="4610045" cy="830997"/>
          </a:xfrm>
          <a:prstGeom prst="rect">
            <a:avLst/>
          </a:prstGeom>
          <a:ln>
            <a:solidFill>
              <a:srgbClr val="002060"/>
            </a:solidFill>
          </a:ln>
        </p:spPr>
        <p:txBody>
          <a:bodyPr wrap="none">
            <a:spAutoFit/>
          </a:bodyPr>
          <a:lstStyle/>
          <a:p>
            <a:r>
              <a:rPr lang="en-GB" sz="4800" b="1" dirty="0">
                <a:solidFill>
                  <a:srgbClr val="002060"/>
                </a:solidFill>
              </a:rPr>
              <a:t>4</a:t>
            </a:r>
            <a:r>
              <a:rPr lang="en-GB" sz="4800" b="1" baseline="30000" dirty="0">
                <a:solidFill>
                  <a:srgbClr val="002060"/>
                </a:solidFill>
              </a:rPr>
              <a:t>th</a:t>
            </a:r>
            <a:r>
              <a:rPr lang="en-GB" sz="4800" b="1" dirty="0">
                <a:solidFill>
                  <a:srgbClr val="002060"/>
                </a:solidFill>
              </a:rPr>
              <a:t> August </a:t>
            </a:r>
            <a:r>
              <a:rPr lang="en-GB" sz="4800" b="1" dirty="0" smtClean="0">
                <a:solidFill>
                  <a:srgbClr val="002060"/>
                </a:solidFill>
              </a:rPr>
              <a:t>1914  </a:t>
            </a:r>
            <a:endParaRPr lang="en-GB" sz="4800" b="1" dirty="0">
              <a:solidFill>
                <a:srgbClr val="002060"/>
              </a:solidFill>
            </a:endParaRPr>
          </a:p>
        </p:txBody>
      </p:sp>
    </p:spTree>
    <p:extLst>
      <p:ext uri="{BB962C8B-B14F-4D97-AF65-F5344CB8AC3E}">
        <p14:creationId xmlns:p14="http://schemas.microsoft.com/office/powerpoint/2010/main" val="373915809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533400"/>
            <a:ext cx="8229600" cy="914400"/>
          </a:xfrm>
          <a:ln>
            <a:solidFill>
              <a:srgbClr val="002060"/>
            </a:solidFill>
          </a:ln>
        </p:spPr>
        <p:txBody>
          <a:bodyPr>
            <a:normAutofit/>
          </a:bodyPr>
          <a:lstStyle/>
          <a:p>
            <a:r>
              <a:rPr lang="en-GB" sz="3600" b="1" dirty="0" smtClean="0">
                <a:solidFill>
                  <a:srgbClr val="002060"/>
                </a:solidFill>
                <a:latin typeface="Century Gothic" panose="020B0502020202020204" pitchFamily="34" charset="0"/>
              </a:rPr>
              <a:t>St Osmund’s an independent parish</a:t>
            </a:r>
            <a:r>
              <a:rPr lang="en-GB" sz="3600" b="1" dirty="0" smtClean="0">
                <a:solidFill>
                  <a:srgbClr val="002060"/>
                </a:solidFill>
              </a:rPr>
              <a:t>.</a:t>
            </a:r>
            <a:endParaRPr lang="en-GB" sz="3600" b="1" dirty="0">
              <a:solidFill>
                <a:srgbClr val="002060"/>
              </a:solidFill>
            </a:endParaRPr>
          </a:p>
        </p:txBody>
      </p:sp>
      <p:sp>
        <p:nvSpPr>
          <p:cNvPr id="4" name="Title 1"/>
          <p:cNvSpPr>
            <a:spLocks noGrp="1"/>
          </p:cNvSpPr>
          <p:nvPr>
            <p:ph idx="1"/>
          </p:nvPr>
        </p:nvSpPr>
        <p:spPr>
          <a:xfrm>
            <a:off x="304800" y="2057400"/>
            <a:ext cx="8229600" cy="4525963"/>
          </a:xfrm>
        </p:spPr>
        <p:txBody>
          <a:bodyPr>
            <a:normAutofit fontScale="90000" lnSpcReduction="10000"/>
          </a:bodyPr>
          <a:lstStyle/>
          <a:p>
            <a:r>
              <a:rPr lang="en-GB" dirty="0" smtClean="0"/>
              <a:t>November 1923 St Osmund’s was established as an independent Parish.  </a:t>
            </a:r>
          </a:p>
          <a:p>
            <a:endParaRPr lang="en-GB" dirty="0" smtClean="0"/>
          </a:p>
          <a:p>
            <a:r>
              <a:rPr lang="en-GB" dirty="0" smtClean="0"/>
              <a:t>In 1923 Bishop </a:t>
            </a:r>
            <a:r>
              <a:rPr lang="en-GB" dirty="0" err="1" smtClean="0"/>
              <a:t>Casartelli</a:t>
            </a:r>
            <a:r>
              <a:rPr lang="en-GB" dirty="0" smtClean="0"/>
              <a:t> appointed Father J. </a:t>
            </a:r>
            <a:r>
              <a:rPr lang="en-GB" dirty="0" err="1" smtClean="0"/>
              <a:t>Linehan</a:t>
            </a:r>
            <a:r>
              <a:rPr lang="en-GB" dirty="0" smtClean="0"/>
              <a:t> as the first Parish Priest. </a:t>
            </a:r>
            <a:r>
              <a:rPr lang="en-GB" dirty="0"/>
              <a:t>Having neither church, nor school, nor presbytery, nor the site for the available buildings, Father </a:t>
            </a:r>
            <a:r>
              <a:rPr lang="en-GB" dirty="0" err="1"/>
              <a:t>Linehan</a:t>
            </a:r>
            <a:r>
              <a:rPr lang="en-GB" dirty="0"/>
              <a:t>, with the kind permission of Major C. I. Scowcroft, continued to use </a:t>
            </a:r>
            <a:r>
              <a:rPr lang="en-GB" dirty="0" smtClean="0"/>
              <a:t>the </a:t>
            </a:r>
            <a:r>
              <a:rPr lang="en-GB" dirty="0"/>
              <a:t>building in Long Lane for Holy Mass and Sunday school</a:t>
            </a:r>
            <a:r>
              <a:rPr lang="en-GB" dirty="0" smtClean="0"/>
              <a:t>.</a:t>
            </a:r>
            <a:r>
              <a:rPr lang="en-GB" dirty="0"/>
              <a:t> </a:t>
            </a:r>
            <a:endParaRPr lang="en-GB" dirty="0" smtClean="0"/>
          </a:p>
          <a:p>
            <a:endParaRPr lang="en-GB" dirty="0"/>
          </a:p>
        </p:txBody>
      </p:sp>
    </p:spTree>
    <p:extLst>
      <p:ext uri="{BB962C8B-B14F-4D97-AF65-F5344CB8AC3E}">
        <p14:creationId xmlns:p14="http://schemas.microsoft.com/office/powerpoint/2010/main" val="103111432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28600" y="792562"/>
            <a:ext cx="8763000" cy="1828800"/>
          </a:xfrm>
        </p:spPr>
        <p:txBody>
          <a:bodyPr>
            <a:normAutofit fontScale="70000" lnSpcReduction="20000"/>
          </a:bodyPr>
          <a:lstStyle/>
          <a:p>
            <a:pPr marL="0" indent="0">
              <a:buNone/>
            </a:pPr>
            <a:r>
              <a:rPr lang="en-GB" sz="3800" b="1" dirty="0" smtClean="0"/>
              <a:t>In April 1924 </a:t>
            </a:r>
            <a:r>
              <a:rPr lang="en-GB" sz="3800" dirty="0" smtClean="0"/>
              <a:t>John Brown bought and presented to the Salford Diocese a plot of land </a:t>
            </a:r>
            <a:r>
              <a:rPr lang="en-GB" sz="3800" dirty="0"/>
              <a:t> </a:t>
            </a:r>
            <a:r>
              <a:rPr lang="en-GB" sz="4000" dirty="0" smtClean="0"/>
              <a:t>measuring</a:t>
            </a:r>
            <a:r>
              <a:rPr lang="en-GB" sz="3800" dirty="0" smtClean="0"/>
              <a:t> more than four acres in area, and costing a thousand guineas. </a:t>
            </a:r>
            <a:r>
              <a:rPr lang="en-GB" sz="3800" dirty="0"/>
              <a:t>As Fr. </a:t>
            </a:r>
            <a:r>
              <a:rPr lang="en-GB" sz="3800" dirty="0" err="1"/>
              <a:t>Linehan</a:t>
            </a:r>
            <a:r>
              <a:rPr lang="en-GB" sz="3800" dirty="0"/>
              <a:t> had no Presbytery, he was the guest at Bradley Fold of John Brown a generous benefactor of the church.</a:t>
            </a:r>
          </a:p>
          <a:p>
            <a:endParaRPr lang="en-GB" dirty="0" smtClean="0"/>
          </a:p>
          <a:p>
            <a:endParaRPr lang="en-GB" dirty="0"/>
          </a:p>
        </p:txBody>
      </p:sp>
      <p:pic>
        <p:nvPicPr>
          <p:cNvPr id="4" name="Picture 3"/>
          <p:cNvPicPr>
            <a:picLocks noChangeAspect="1"/>
          </p:cNvPicPr>
          <p:nvPr/>
        </p:nvPicPr>
        <p:blipFill>
          <a:blip r:embed="rId2"/>
          <a:stretch>
            <a:fillRect/>
          </a:stretch>
        </p:blipFill>
        <p:spPr>
          <a:xfrm>
            <a:off x="1524000" y="2730843"/>
            <a:ext cx="5486400" cy="4127157"/>
          </a:xfrm>
          <a:prstGeom prst="rect">
            <a:avLst/>
          </a:prstGeom>
        </p:spPr>
      </p:pic>
      <p:sp>
        <p:nvSpPr>
          <p:cNvPr id="5" name="Rectangle 4"/>
          <p:cNvSpPr/>
          <p:nvPr/>
        </p:nvSpPr>
        <p:spPr>
          <a:xfrm>
            <a:off x="1731748" y="98902"/>
            <a:ext cx="5756704" cy="523220"/>
          </a:xfrm>
          <a:prstGeom prst="rect">
            <a:avLst/>
          </a:prstGeom>
          <a:ln>
            <a:solidFill>
              <a:srgbClr val="002060"/>
            </a:solidFill>
          </a:ln>
        </p:spPr>
        <p:txBody>
          <a:bodyPr wrap="none">
            <a:spAutoFit/>
          </a:bodyPr>
          <a:lstStyle/>
          <a:p>
            <a:r>
              <a:rPr lang="en-GB" sz="2800" b="1" dirty="0" smtClean="0">
                <a:solidFill>
                  <a:srgbClr val="002060"/>
                </a:solidFill>
                <a:latin typeface="Century Gothic" panose="020B0502020202020204" pitchFamily="34" charset="0"/>
              </a:rPr>
              <a:t>Plot of land bought in </a:t>
            </a:r>
            <a:r>
              <a:rPr lang="en-GB" sz="2800" b="1" dirty="0">
                <a:solidFill>
                  <a:srgbClr val="002060"/>
                </a:solidFill>
                <a:latin typeface="Century Gothic" panose="020B0502020202020204" pitchFamily="34" charset="0"/>
              </a:rPr>
              <a:t>April 1924 </a:t>
            </a:r>
          </a:p>
        </p:txBody>
      </p:sp>
    </p:spTree>
    <p:extLst>
      <p:ext uri="{BB962C8B-B14F-4D97-AF65-F5344CB8AC3E}">
        <p14:creationId xmlns:p14="http://schemas.microsoft.com/office/powerpoint/2010/main" val="331812912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69449" y="140719"/>
            <a:ext cx="8763000" cy="4525963"/>
          </a:xfrm>
        </p:spPr>
        <p:txBody>
          <a:bodyPr>
            <a:normAutofit/>
          </a:bodyPr>
          <a:lstStyle/>
          <a:p>
            <a:pPr marL="0" indent="0">
              <a:buNone/>
            </a:pPr>
            <a:r>
              <a:rPr lang="en-GB" sz="2400" b="1" dirty="0" smtClean="0"/>
              <a:t>In December 1924 </a:t>
            </a:r>
            <a:r>
              <a:rPr lang="en-GB" sz="2400" dirty="0" smtClean="0"/>
              <a:t>a house was </a:t>
            </a:r>
            <a:r>
              <a:rPr lang="en-GB" sz="2400" dirty="0" smtClean="0"/>
              <a:t>bought, </a:t>
            </a:r>
            <a:r>
              <a:rPr lang="en-GB" sz="2400" dirty="0" smtClean="0"/>
              <a:t>No 18 St James Avenue to be a temporary Presbytery.</a:t>
            </a:r>
          </a:p>
          <a:p>
            <a:pPr marL="0" indent="0">
              <a:buNone/>
            </a:pPr>
            <a:r>
              <a:rPr lang="en-GB" sz="2400" b="1" dirty="0" smtClean="0"/>
              <a:t>On Saturday 25</a:t>
            </a:r>
            <a:r>
              <a:rPr lang="en-GB" sz="2400" b="1" baseline="30000" dirty="0" smtClean="0"/>
              <a:t>th</a:t>
            </a:r>
            <a:r>
              <a:rPr lang="en-GB" sz="2400" b="1" dirty="0" smtClean="0"/>
              <a:t> July 1925 </a:t>
            </a:r>
            <a:r>
              <a:rPr lang="en-GB" sz="2400" dirty="0" smtClean="0"/>
              <a:t>the Vicar Capitulars Mgr. Provost O’Kelly blessed and laid the foundation stone of the temporary church/school Chapel on Long Lane</a:t>
            </a:r>
            <a:endParaRPr lang="en-GB" sz="2400" dirty="0"/>
          </a:p>
        </p:txBody>
      </p:sp>
      <p:pic>
        <p:nvPicPr>
          <p:cNvPr id="4" name="Content Placeholder 3"/>
          <p:cNvPicPr>
            <a:picLocks noChangeAspect="1"/>
          </p:cNvPicPr>
          <p:nvPr/>
        </p:nvPicPr>
        <p:blipFill>
          <a:blip r:embed="rId2"/>
          <a:stretch>
            <a:fillRect/>
          </a:stretch>
        </p:blipFill>
        <p:spPr>
          <a:xfrm>
            <a:off x="914400" y="2403701"/>
            <a:ext cx="3166644" cy="1456120"/>
          </a:xfrm>
          <a:prstGeom prst="rect">
            <a:avLst/>
          </a:prstGeom>
        </p:spPr>
      </p:pic>
      <p:pic>
        <p:nvPicPr>
          <p:cNvPr id="2" name="Picture 1"/>
          <p:cNvPicPr>
            <a:picLocks noChangeAspect="1"/>
          </p:cNvPicPr>
          <p:nvPr/>
        </p:nvPicPr>
        <p:blipFill>
          <a:blip r:embed="rId3"/>
          <a:stretch>
            <a:fillRect/>
          </a:stretch>
        </p:blipFill>
        <p:spPr>
          <a:xfrm>
            <a:off x="1905000" y="4075222"/>
            <a:ext cx="5776609" cy="2782778"/>
          </a:xfrm>
          <a:prstGeom prst="rect">
            <a:avLst/>
          </a:prstGeom>
        </p:spPr>
      </p:pic>
    </p:spTree>
    <p:extLst>
      <p:ext uri="{BB962C8B-B14F-4D97-AF65-F5344CB8AC3E}">
        <p14:creationId xmlns:p14="http://schemas.microsoft.com/office/powerpoint/2010/main" val="40479637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381000" y="304800"/>
            <a:ext cx="8534400" cy="1477328"/>
          </a:xfrm>
          <a:prstGeom prst="rect">
            <a:avLst/>
          </a:prstGeom>
        </p:spPr>
        <p:txBody>
          <a:bodyPr wrap="square">
            <a:spAutoFit/>
          </a:bodyPr>
          <a:lstStyle/>
          <a:p>
            <a:r>
              <a:rPr lang="en-GB" dirty="0" smtClean="0">
                <a:solidFill>
                  <a:srgbClr val="222222"/>
                </a:solidFill>
                <a:latin typeface="Verdana" panose="020B0604030504040204" pitchFamily="34" charset="0"/>
              </a:rPr>
              <a:t>First hand evidence found on a postcard. Saturday</a:t>
            </a:r>
            <a:r>
              <a:rPr lang="en-GB" dirty="0">
                <a:solidFill>
                  <a:srgbClr val="222222"/>
                </a:solidFill>
                <a:latin typeface="Verdana" panose="020B0604030504040204" pitchFamily="34" charset="0"/>
              </a:rPr>
              <a:t>, July 25, 1925, when Provost O'Kelly blessed and laid the foundation stone of the new church. That this event was possible in less than two years from the inception of the parish is a great tribute to the faith and courage of a small congregation.</a:t>
            </a:r>
            <a:endParaRPr lang="en-GB" dirty="0"/>
          </a:p>
        </p:txBody>
      </p:sp>
      <p:pic>
        <p:nvPicPr>
          <p:cNvPr id="8" name="Picture 7"/>
          <p:cNvPicPr>
            <a:picLocks noChangeAspect="1"/>
          </p:cNvPicPr>
          <p:nvPr/>
        </p:nvPicPr>
        <p:blipFill>
          <a:blip r:embed="rId2"/>
          <a:stretch>
            <a:fillRect/>
          </a:stretch>
        </p:blipFill>
        <p:spPr>
          <a:xfrm>
            <a:off x="762000" y="1981200"/>
            <a:ext cx="7425185" cy="4781951"/>
          </a:xfrm>
          <a:prstGeom prst="rect">
            <a:avLst/>
          </a:prstGeom>
        </p:spPr>
      </p:pic>
    </p:spTree>
    <p:extLst>
      <p:ext uri="{BB962C8B-B14F-4D97-AF65-F5344CB8AC3E}">
        <p14:creationId xmlns:p14="http://schemas.microsoft.com/office/powerpoint/2010/main" val="2403124509"/>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152400" y="304800"/>
            <a:ext cx="4840152" cy="3647038"/>
          </a:xfrm>
          <a:prstGeom prst="rect">
            <a:avLst/>
          </a:prstGeom>
        </p:spPr>
      </p:pic>
      <p:sp>
        <p:nvSpPr>
          <p:cNvPr id="8" name="TextBox 7"/>
          <p:cNvSpPr txBox="1"/>
          <p:nvPr/>
        </p:nvSpPr>
        <p:spPr>
          <a:xfrm>
            <a:off x="457200" y="4648200"/>
            <a:ext cx="8534400" cy="1938992"/>
          </a:xfrm>
          <a:prstGeom prst="rect">
            <a:avLst/>
          </a:prstGeom>
          <a:noFill/>
        </p:spPr>
        <p:txBody>
          <a:bodyPr wrap="square" rtlCol="0">
            <a:spAutoFit/>
          </a:bodyPr>
          <a:lstStyle/>
          <a:p>
            <a:r>
              <a:rPr lang="en-GB" sz="2400" dirty="0" smtClean="0">
                <a:latin typeface="Century Gothic" panose="020B0502020202020204" pitchFamily="34" charset="0"/>
              </a:rPr>
              <a:t>A Parochial hall was built.  The excavating of the foundations and the setting of the bricks was done voluntarily by the men of the parish and the Hall was opened on December 4</a:t>
            </a:r>
            <a:r>
              <a:rPr lang="en-GB" sz="2400" baseline="30000" dirty="0" smtClean="0">
                <a:latin typeface="Century Gothic" panose="020B0502020202020204" pitchFamily="34" charset="0"/>
              </a:rPr>
              <a:t>th</a:t>
            </a:r>
            <a:r>
              <a:rPr lang="en-GB" sz="2400" dirty="0" smtClean="0">
                <a:latin typeface="Century Gothic" panose="020B0502020202020204" pitchFamily="34" charset="0"/>
              </a:rPr>
              <a:t>1926.  This was the inside of St Osmund’s temporary school and chapel</a:t>
            </a:r>
            <a:r>
              <a:rPr lang="en-GB" sz="1200" dirty="0" smtClean="0">
                <a:latin typeface="Century Gothic" panose="020B0502020202020204" pitchFamily="34" charset="0"/>
              </a:rPr>
              <a:t>.   </a:t>
            </a:r>
            <a:endParaRPr lang="en-GB" sz="1200" dirty="0">
              <a:latin typeface="Century Gothic" panose="020B0502020202020204" pitchFamily="34" charset="0"/>
            </a:endParaRPr>
          </a:p>
        </p:txBody>
      </p:sp>
      <p:pic>
        <p:nvPicPr>
          <p:cNvPr id="9" name="Picture 8"/>
          <p:cNvPicPr>
            <a:picLocks noChangeAspect="1"/>
          </p:cNvPicPr>
          <p:nvPr/>
        </p:nvPicPr>
        <p:blipFill>
          <a:blip r:embed="rId3"/>
          <a:stretch>
            <a:fillRect/>
          </a:stretch>
        </p:blipFill>
        <p:spPr>
          <a:xfrm>
            <a:off x="5562600" y="381000"/>
            <a:ext cx="2974920" cy="4120487"/>
          </a:xfrm>
          <a:prstGeom prst="rect">
            <a:avLst/>
          </a:prstGeom>
        </p:spPr>
      </p:pic>
    </p:spTree>
    <p:extLst>
      <p:ext uri="{BB962C8B-B14F-4D97-AF65-F5344CB8AC3E}">
        <p14:creationId xmlns:p14="http://schemas.microsoft.com/office/powerpoint/2010/main" val="3545815541"/>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3810000" y="4419600"/>
            <a:ext cx="4267200" cy="2522694"/>
          </a:xfrm>
          <a:prstGeom prst="rect">
            <a:avLst/>
          </a:prstGeom>
        </p:spPr>
      </p:pic>
      <p:pic>
        <p:nvPicPr>
          <p:cNvPr id="7" name="Content Placeholder 6"/>
          <p:cNvPicPr>
            <a:picLocks noGrp="1" noChangeAspect="1"/>
          </p:cNvPicPr>
          <p:nvPr>
            <p:ph idx="1"/>
          </p:nvPr>
        </p:nvPicPr>
        <p:blipFill>
          <a:blip r:embed="rId3"/>
          <a:stretch>
            <a:fillRect/>
          </a:stretch>
        </p:blipFill>
        <p:spPr>
          <a:xfrm>
            <a:off x="213258" y="215769"/>
            <a:ext cx="5039428" cy="3820058"/>
          </a:xfrm>
          <a:prstGeom prst="rect">
            <a:avLst/>
          </a:prstGeom>
        </p:spPr>
      </p:pic>
      <p:sp>
        <p:nvSpPr>
          <p:cNvPr id="8" name="TextBox 7"/>
          <p:cNvSpPr txBox="1"/>
          <p:nvPr/>
        </p:nvSpPr>
        <p:spPr>
          <a:xfrm>
            <a:off x="5562600" y="215769"/>
            <a:ext cx="4267200" cy="4524315"/>
          </a:xfrm>
          <a:prstGeom prst="rect">
            <a:avLst/>
          </a:prstGeom>
          <a:noFill/>
        </p:spPr>
        <p:txBody>
          <a:bodyPr wrap="square" rtlCol="0">
            <a:spAutoFit/>
          </a:bodyPr>
          <a:lstStyle/>
          <a:p>
            <a:r>
              <a:rPr lang="en-GB" dirty="0" smtClean="0"/>
              <a:t>Mass said inside St Osmund’s</a:t>
            </a:r>
          </a:p>
          <a:p>
            <a:r>
              <a:rPr lang="en-GB" dirty="0"/>
              <a:t>t</a:t>
            </a:r>
            <a:r>
              <a:rPr lang="en-GB" dirty="0" smtClean="0"/>
              <a:t>emporary chapel (St Osmund’s </a:t>
            </a:r>
          </a:p>
          <a:p>
            <a:r>
              <a:rPr lang="en-GB" dirty="0" smtClean="0"/>
              <a:t>Parish Hall)</a:t>
            </a:r>
          </a:p>
          <a:p>
            <a:endParaRPr lang="en-GB" dirty="0"/>
          </a:p>
          <a:p>
            <a:r>
              <a:rPr lang="en-GB" b="1" dirty="0" smtClean="0"/>
              <a:t>In 1927 </a:t>
            </a:r>
            <a:r>
              <a:rPr lang="en-GB" dirty="0" smtClean="0"/>
              <a:t>Fr. Charles Crisp was </a:t>
            </a:r>
          </a:p>
          <a:p>
            <a:r>
              <a:rPr lang="en-GB" dirty="0" smtClean="0"/>
              <a:t>appointed</a:t>
            </a:r>
          </a:p>
          <a:p>
            <a:endParaRPr lang="en-GB" dirty="0"/>
          </a:p>
          <a:p>
            <a:r>
              <a:rPr lang="en-GB" b="1" dirty="0" smtClean="0"/>
              <a:t>In 1935 </a:t>
            </a:r>
            <a:r>
              <a:rPr lang="en-GB" dirty="0" smtClean="0"/>
              <a:t>Fr. Hubert Fielding was </a:t>
            </a:r>
          </a:p>
          <a:p>
            <a:r>
              <a:rPr lang="en-GB" dirty="0" smtClean="0"/>
              <a:t>appointed.</a:t>
            </a:r>
          </a:p>
          <a:p>
            <a:endParaRPr lang="en-GB" dirty="0" smtClean="0"/>
          </a:p>
          <a:p>
            <a:r>
              <a:rPr lang="en-GB" b="1" dirty="0" smtClean="0"/>
              <a:t>During 1936 </a:t>
            </a:r>
            <a:r>
              <a:rPr lang="en-GB" dirty="0" smtClean="0"/>
              <a:t>new houses were</a:t>
            </a:r>
          </a:p>
          <a:p>
            <a:r>
              <a:rPr lang="en-GB" dirty="0" smtClean="0"/>
              <a:t>being built on Long Lane.  This</a:t>
            </a:r>
          </a:p>
          <a:p>
            <a:r>
              <a:rPr lang="en-GB" dirty="0" smtClean="0"/>
              <a:t>was the first attempt to obtain a </a:t>
            </a:r>
          </a:p>
          <a:p>
            <a:r>
              <a:rPr lang="en-GB" dirty="0" smtClean="0"/>
              <a:t>school for the Children of the </a:t>
            </a:r>
          </a:p>
          <a:p>
            <a:r>
              <a:rPr lang="en-GB" dirty="0" smtClean="0"/>
              <a:t>Parish of St Osmund.</a:t>
            </a:r>
          </a:p>
          <a:p>
            <a:endParaRPr lang="en-GB" dirty="0"/>
          </a:p>
        </p:txBody>
      </p:sp>
      <p:sp>
        <p:nvSpPr>
          <p:cNvPr id="9" name="TextBox 8"/>
          <p:cNvSpPr txBox="1"/>
          <p:nvPr/>
        </p:nvSpPr>
        <p:spPr>
          <a:xfrm>
            <a:off x="228600" y="4572000"/>
            <a:ext cx="3505200" cy="1477328"/>
          </a:xfrm>
          <a:prstGeom prst="rect">
            <a:avLst/>
          </a:prstGeom>
          <a:noFill/>
        </p:spPr>
        <p:txBody>
          <a:bodyPr wrap="square" rtlCol="0">
            <a:spAutoFit/>
          </a:bodyPr>
          <a:lstStyle/>
          <a:p>
            <a:pPr marL="285750" indent="-285750">
              <a:buFont typeface="Arial" panose="020B0604020202020204" pitchFamily="34" charset="0"/>
              <a:buChar char="•"/>
            </a:pPr>
            <a:r>
              <a:rPr lang="en-GB" b="1" dirty="0" smtClean="0"/>
              <a:t>In the 1953</a:t>
            </a:r>
            <a:r>
              <a:rPr lang="en-GB" dirty="0" smtClean="0"/>
              <a:t>’ number 18 St James Ave was sold and the Parish Priest moved into the Presbytery next to St Osmund’s </a:t>
            </a:r>
          </a:p>
          <a:p>
            <a:r>
              <a:rPr lang="en-GB" dirty="0" smtClean="0"/>
              <a:t>     temporary church</a:t>
            </a:r>
            <a:endParaRPr lang="en-GB" dirty="0"/>
          </a:p>
        </p:txBody>
      </p:sp>
      <p:cxnSp>
        <p:nvCxnSpPr>
          <p:cNvPr id="11" name="Straight Arrow Connector 10"/>
          <p:cNvCxnSpPr/>
          <p:nvPr/>
        </p:nvCxnSpPr>
        <p:spPr>
          <a:xfrm flipH="1">
            <a:off x="4953000" y="457200"/>
            <a:ext cx="609600" cy="152400"/>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631095942"/>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304800" y="2286000"/>
            <a:ext cx="5057306" cy="3220511"/>
          </a:xfrm>
          <a:prstGeom prst="rect">
            <a:avLst/>
          </a:prstGeom>
        </p:spPr>
      </p:pic>
      <p:sp>
        <p:nvSpPr>
          <p:cNvPr id="5" name="TextBox 4"/>
          <p:cNvSpPr txBox="1"/>
          <p:nvPr/>
        </p:nvSpPr>
        <p:spPr>
          <a:xfrm>
            <a:off x="30480" y="5636335"/>
            <a:ext cx="8915400" cy="1200329"/>
          </a:xfrm>
          <a:prstGeom prst="rect">
            <a:avLst/>
          </a:prstGeom>
          <a:noFill/>
        </p:spPr>
        <p:txBody>
          <a:bodyPr wrap="square" rtlCol="0">
            <a:spAutoFit/>
          </a:bodyPr>
          <a:lstStyle/>
          <a:p>
            <a:r>
              <a:rPr lang="en-GB" dirty="0" smtClean="0"/>
              <a:t>Today it is used as a church hall and function room.  The stain glass windows have been bricked up at the front and shutters have been erected since.  On the photo you can see that the school which would have been to the right of this temporary  St Osmund’s school and chapel is no longer there.</a:t>
            </a:r>
            <a:endParaRPr lang="en-GB" dirty="0"/>
          </a:p>
        </p:txBody>
      </p:sp>
      <p:pic>
        <p:nvPicPr>
          <p:cNvPr id="7" name="Picture 6"/>
          <p:cNvPicPr>
            <a:picLocks noChangeAspect="1"/>
          </p:cNvPicPr>
          <p:nvPr/>
        </p:nvPicPr>
        <p:blipFill>
          <a:blip r:embed="rId3"/>
          <a:stretch>
            <a:fillRect/>
          </a:stretch>
        </p:blipFill>
        <p:spPr>
          <a:xfrm>
            <a:off x="3886200" y="228600"/>
            <a:ext cx="4934639" cy="3515216"/>
          </a:xfrm>
          <a:prstGeom prst="rect">
            <a:avLst/>
          </a:prstGeom>
        </p:spPr>
      </p:pic>
    </p:spTree>
    <p:extLst>
      <p:ext uri="{BB962C8B-B14F-4D97-AF65-F5344CB8AC3E}">
        <p14:creationId xmlns:p14="http://schemas.microsoft.com/office/powerpoint/2010/main" val="3565525413"/>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762538" y="381000"/>
            <a:ext cx="6324600" cy="5016551"/>
          </a:xfrm>
        </p:spPr>
        <p:txBody>
          <a:bodyPr>
            <a:normAutofit fontScale="62500" lnSpcReduction="20000"/>
          </a:bodyPr>
          <a:lstStyle/>
          <a:p>
            <a:pPr marL="0" indent="0">
              <a:buNone/>
            </a:pPr>
            <a:r>
              <a:rPr lang="en-GB" b="1" dirty="0" smtClean="0">
                <a:latin typeface="Century Gothic" panose="020B0502020202020204" pitchFamily="34" charset="0"/>
              </a:rPr>
              <a:t>In October 1940 </a:t>
            </a:r>
            <a:r>
              <a:rPr lang="en-GB" dirty="0" smtClean="0">
                <a:latin typeface="Century Gothic" panose="020B0502020202020204" pitchFamily="34" charset="0"/>
              </a:rPr>
              <a:t>Fr. John Meaher succeeded Fr. Fielding</a:t>
            </a:r>
          </a:p>
          <a:p>
            <a:pPr marL="0" indent="0">
              <a:buNone/>
            </a:pPr>
            <a:endParaRPr lang="en-GB" dirty="0" smtClean="0">
              <a:latin typeface="Century Gothic" panose="020B0502020202020204" pitchFamily="34" charset="0"/>
            </a:endParaRPr>
          </a:p>
          <a:p>
            <a:pPr marL="0" indent="0">
              <a:buNone/>
            </a:pPr>
            <a:r>
              <a:rPr lang="en-GB" b="1" dirty="0" smtClean="0">
                <a:latin typeface="Century Gothic" panose="020B0502020202020204" pitchFamily="34" charset="0"/>
              </a:rPr>
              <a:t>In 1942 </a:t>
            </a:r>
            <a:r>
              <a:rPr lang="en-GB" dirty="0" smtClean="0">
                <a:latin typeface="Century Gothic" panose="020B0502020202020204" pitchFamily="34" charset="0"/>
              </a:rPr>
              <a:t>Fr. John Anthony Weston appointed as temporary administrator, but a few weeks later the Bishop appointed him as Parish Priest. He remained parish priest till 1977. (35 years!)</a:t>
            </a:r>
          </a:p>
          <a:p>
            <a:pPr marL="0" indent="0">
              <a:buNone/>
            </a:pPr>
            <a:endParaRPr lang="en-GB" dirty="0" smtClean="0">
              <a:latin typeface="Century Gothic" panose="020B0502020202020204" pitchFamily="34" charset="0"/>
            </a:endParaRPr>
          </a:p>
          <a:p>
            <a:pPr marL="0" indent="0">
              <a:buNone/>
            </a:pPr>
            <a:r>
              <a:rPr lang="en-GB" dirty="0" smtClean="0">
                <a:latin typeface="Century Gothic" panose="020B0502020202020204" pitchFamily="34" charset="0"/>
              </a:rPr>
              <a:t>Father Anthony Weston was parish priest of St Osmund's Bolton and was created Honorary Canon of the Salford Chapter when, with Bishop Holland, he attended the Eucharistic Congress in Bogota, Columbia.  For Canon Weston this was a journey home.  He was born in Columbia (South America) and came to England as a boy, not even speaking English.  After continuing his education at Xaverian College, Manchester, he offered himself for the priesthood in the Salford Diocese.</a:t>
            </a:r>
          </a:p>
          <a:p>
            <a:endParaRPr lang="en-GB" dirty="0" smtClean="0"/>
          </a:p>
          <a:p>
            <a:endParaRPr lang="en-GB" dirty="0"/>
          </a:p>
        </p:txBody>
      </p:sp>
      <p:pic>
        <p:nvPicPr>
          <p:cNvPr id="4" name="Picture 3"/>
          <p:cNvPicPr>
            <a:picLocks noChangeAspect="1"/>
          </p:cNvPicPr>
          <p:nvPr/>
        </p:nvPicPr>
        <p:blipFill>
          <a:blip r:embed="rId2"/>
          <a:stretch>
            <a:fillRect/>
          </a:stretch>
        </p:blipFill>
        <p:spPr>
          <a:xfrm>
            <a:off x="225552" y="381000"/>
            <a:ext cx="2162700" cy="4425523"/>
          </a:xfrm>
          <a:prstGeom prst="rect">
            <a:avLst/>
          </a:prstGeom>
        </p:spPr>
      </p:pic>
      <p:sp>
        <p:nvSpPr>
          <p:cNvPr id="5" name="TextBox 4"/>
          <p:cNvSpPr txBox="1"/>
          <p:nvPr/>
        </p:nvSpPr>
        <p:spPr>
          <a:xfrm>
            <a:off x="152400" y="5181600"/>
            <a:ext cx="2610138" cy="1200329"/>
          </a:xfrm>
          <a:prstGeom prst="rect">
            <a:avLst/>
          </a:prstGeom>
          <a:noFill/>
          <a:ln>
            <a:solidFill>
              <a:srgbClr val="002060"/>
            </a:solidFill>
          </a:ln>
        </p:spPr>
        <p:txBody>
          <a:bodyPr wrap="none" rtlCol="0">
            <a:spAutoFit/>
          </a:bodyPr>
          <a:lstStyle/>
          <a:p>
            <a:pPr algn="ctr"/>
            <a:r>
              <a:rPr lang="en-GB" b="1" dirty="0" smtClean="0"/>
              <a:t>Key priest at St Osmund’s</a:t>
            </a:r>
          </a:p>
          <a:p>
            <a:pPr algn="ctr"/>
            <a:r>
              <a:rPr lang="en-GB" b="1" dirty="0" smtClean="0"/>
              <a:t>RC Church.</a:t>
            </a:r>
          </a:p>
          <a:p>
            <a:pPr algn="ctr"/>
            <a:r>
              <a:rPr lang="en-GB" dirty="0" smtClean="0"/>
              <a:t>Fr. J. A. Weston later</a:t>
            </a:r>
          </a:p>
          <a:p>
            <a:pPr algn="ctr"/>
            <a:r>
              <a:rPr lang="en-GB" dirty="0" smtClean="0"/>
              <a:t>Canon Weston</a:t>
            </a:r>
            <a:endParaRPr lang="en-GB" dirty="0"/>
          </a:p>
        </p:txBody>
      </p:sp>
      <p:pic>
        <p:nvPicPr>
          <p:cNvPr id="6" name="Picture 5"/>
          <p:cNvPicPr>
            <a:picLocks noChangeAspect="1"/>
          </p:cNvPicPr>
          <p:nvPr/>
        </p:nvPicPr>
        <p:blipFill>
          <a:blip r:embed="rId3"/>
          <a:stretch>
            <a:fillRect/>
          </a:stretch>
        </p:blipFill>
        <p:spPr>
          <a:xfrm>
            <a:off x="4191000" y="5218176"/>
            <a:ext cx="3783262" cy="1551410"/>
          </a:xfrm>
          <a:prstGeom prst="rect">
            <a:avLst/>
          </a:prstGeom>
        </p:spPr>
      </p:pic>
    </p:spTree>
    <p:extLst>
      <p:ext uri="{BB962C8B-B14F-4D97-AF65-F5344CB8AC3E}">
        <p14:creationId xmlns:p14="http://schemas.microsoft.com/office/powerpoint/2010/main" val="1955861711"/>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34000" y="1981200"/>
            <a:ext cx="3810000" cy="1143000"/>
          </a:xfrm>
        </p:spPr>
        <p:txBody>
          <a:bodyPr>
            <a:normAutofit fontScale="90000"/>
          </a:bodyPr>
          <a:lstStyle/>
          <a:p>
            <a:r>
              <a:rPr lang="en-GB" dirty="0" smtClean="0"/>
              <a:t>First hand evidence from old newspapers</a:t>
            </a:r>
            <a:endParaRPr lang="en-GB" dirty="0"/>
          </a:p>
        </p:txBody>
      </p:sp>
      <p:pic>
        <p:nvPicPr>
          <p:cNvPr id="4" name="Content Placeholder 3"/>
          <p:cNvPicPr>
            <a:picLocks noGrp="1" noChangeAspect="1"/>
          </p:cNvPicPr>
          <p:nvPr>
            <p:ph idx="1"/>
          </p:nvPr>
        </p:nvPicPr>
        <p:blipFill>
          <a:blip r:embed="rId2"/>
          <a:stretch>
            <a:fillRect/>
          </a:stretch>
        </p:blipFill>
        <p:spPr>
          <a:xfrm>
            <a:off x="229710" y="24156"/>
            <a:ext cx="4951890" cy="6744562"/>
          </a:xfrm>
          <a:prstGeom prst="rect">
            <a:avLst/>
          </a:prstGeom>
        </p:spPr>
      </p:pic>
    </p:spTree>
    <p:extLst>
      <p:ext uri="{BB962C8B-B14F-4D97-AF65-F5344CB8AC3E}">
        <p14:creationId xmlns:p14="http://schemas.microsoft.com/office/powerpoint/2010/main" val="1059435664"/>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127504" y="1200259"/>
            <a:ext cx="6858000" cy="2076341"/>
          </a:xfrm>
        </p:spPr>
        <p:txBody>
          <a:bodyPr>
            <a:noAutofit/>
          </a:bodyPr>
          <a:lstStyle/>
          <a:p>
            <a:pPr marL="0" indent="0">
              <a:buNone/>
            </a:pPr>
            <a:r>
              <a:rPr lang="en-GB" sz="1800" b="1" dirty="0" smtClean="0">
                <a:latin typeface="Century Gothic" panose="020B0502020202020204" pitchFamily="34" charset="0"/>
              </a:rPr>
              <a:t>May 1942 </a:t>
            </a:r>
            <a:r>
              <a:rPr lang="en-GB" sz="1800" dirty="0" smtClean="0">
                <a:latin typeface="Century Gothic" panose="020B0502020202020204" pitchFamily="34" charset="0"/>
              </a:rPr>
              <a:t>Fr. Weston’s  immediate concern was for the Catholic education of the children.  Sixty per cent of whom were attending non-Catholic schools.  He wanted to use the parish hall as a temporary school and plans were sent by the Bolton Education Committee to the Board of Education in London.  The </a:t>
            </a:r>
            <a:r>
              <a:rPr lang="en-GB" sz="1800" b="1" dirty="0" smtClean="0">
                <a:latin typeface="Century Gothic" panose="020B0502020202020204" pitchFamily="34" charset="0"/>
              </a:rPr>
              <a:t>application was refused </a:t>
            </a:r>
            <a:r>
              <a:rPr lang="en-GB" sz="1800" dirty="0" smtClean="0">
                <a:latin typeface="Century Gothic" panose="020B0502020202020204" pitchFamily="34" charset="0"/>
              </a:rPr>
              <a:t>one of the reasons being stated that the premises proposed was not suitable.</a:t>
            </a:r>
            <a:endParaRPr lang="en-GB" sz="1800" dirty="0">
              <a:latin typeface="Century Gothic" panose="020B0502020202020204" pitchFamily="34" charset="0"/>
            </a:endParaRPr>
          </a:p>
        </p:txBody>
      </p:sp>
      <p:pic>
        <p:nvPicPr>
          <p:cNvPr id="4" name="Picture 3"/>
          <p:cNvPicPr>
            <a:picLocks noChangeAspect="1"/>
          </p:cNvPicPr>
          <p:nvPr/>
        </p:nvPicPr>
        <p:blipFill>
          <a:blip r:embed="rId2"/>
          <a:stretch>
            <a:fillRect/>
          </a:stretch>
        </p:blipFill>
        <p:spPr>
          <a:xfrm>
            <a:off x="457200" y="728550"/>
            <a:ext cx="1371600" cy="2806698"/>
          </a:xfrm>
          <a:prstGeom prst="rect">
            <a:avLst/>
          </a:prstGeom>
        </p:spPr>
      </p:pic>
      <p:sp>
        <p:nvSpPr>
          <p:cNvPr id="2" name="Rectangle 1"/>
          <p:cNvSpPr/>
          <p:nvPr/>
        </p:nvSpPr>
        <p:spPr>
          <a:xfrm>
            <a:off x="155448" y="3793895"/>
            <a:ext cx="8839200" cy="2862322"/>
          </a:xfrm>
          <a:prstGeom prst="rect">
            <a:avLst/>
          </a:prstGeom>
        </p:spPr>
        <p:txBody>
          <a:bodyPr wrap="square">
            <a:spAutoFit/>
          </a:bodyPr>
          <a:lstStyle/>
          <a:p>
            <a:r>
              <a:rPr lang="en-GB" b="1" dirty="0">
                <a:latin typeface="Century Gothic" panose="020B0502020202020204" pitchFamily="34" charset="0"/>
              </a:rPr>
              <a:t>In 1943 </a:t>
            </a:r>
            <a:r>
              <a:rPr lang="en-GB" dirty="0">
                <a:latin typeface="Century Gothic" panose="020B0502020202020204" pitchFamily="34" charset="0"/>
              </a:rPr>
              <a:t>Fr. Weston tried again. An interview was granted by the board of Education in offices of the Board, Belgrave Square, London.  Fr. Weston took with him, The chief Education Officer of Bolton,  The Chairman of the Bolton Education Committee,  Councillor Barlow and Canon </a:t>
            </a:r>
            <a:r>
              <a:rPr lang="en-GB" dirty="0" err="1">
                <a:latin typeface="Century Gothic" panose="020B0502020202020204" pitchFamily="34" charset="0"/>
              </a:rPr>
              <a:t>Chronnell</a:t>
            </a:r>
            <a:r>
              <a:rPr lang="en-GB" dirty="0">
                <a:latin typeface="Century Gothic" panose="020B0502020202020204" pitchFamily="34" charset="0"/>
              </a:rPr>
              <a:t>, who all journeyed to London for the meeting, which lasted two and a half hours.  Once again </a:t>
            </a:r>
            <a:r>
              <a:rPr lang="en-GB" b="1" dirty="0">
                <a:latin typeface="Century Gothic" panose="020B0502020202020204" pitchFamily="34" charset="0"/>
              </a:rPr>
              <a:t>his application was refused </a:t>
            </a:r>
            <a:r>
              <a:rPr lang="en-GB" dirty="0">
                <a:latin typeface="Century Gothic" panose="020B0502020202020204" pitchFamily="34" charset="0"/>
              </a:rPr>
              <a:t>although he had the names of 217 children needing a school were presented to the ministry.  However no doubt this interview paved the way for the establishment of a permanent school after the war when many houses were built in the area and the Catholic population greatly increased.</a:t>
            </a:r>
          </a:p>
        </p:txBody>
      </p:sp>
      <p:sp>
        <p:nvSpPr>
          <p:cNvPr id="5" name="Rectangle 4"/>
          <p:cNvSpPr/>
          <p:nvPr/>
        </p:nvSpPr>
        <p:spPr>
          <a:xfrm>
            <a:off x="2819400" y="381000"/>
            <a:ext cx="5200654" cy="584775"/>
          </a:xfrm>
          <a:prstGeom prst="rect">
            <a:avLst/>
          </a:prstGeom>
          <a:ln>
            <a:solidFill>
              <a:srgbClr val="002060"/>
            </a:solidFill>
          </a:ln>
        </p:spPr>
        <p:txBody>
          <a:bodyPr wrap="none">
            <a:spAutoFit/>
          </a:bodyPr>
          <a:lstStyle/>
          <a:p>
            <a:r>
              <a:rPr lang="en-GB" sz="3200" b="1" dirty="0">
                <a:solidFill>
                  <a:srgbClr val="002060"/>
                </a:solidFill>
              </a:rPr>
              <a:t>Father Anthony John Weston </a:t>
            </a:r>
          </a:p>
        </p:txBody>
      </p:sp>
    </p:spTree>
    <p:extLst>
      <p:ext uri="{BB962C8B-B14F-4D97-AF65-F5344CB8AC3E}">
        <p14:creationId xmlns:p14="http://schemas.microsoft.com/office/powerpoint/2010/main" val="5637350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fade">
                                      <p:cBhvr>
                                        <p:cTn id="14" dur="1000"/>
                                        <p:tgtEl>
                                          <p:spTgt spid="2"/>
                                        </p:tgtEl>
                                      </p:cBhvr>
                                    </p:animEffect>
                                    <p:anim calcmode="lin" valueType="num">
                                      <p:cBhvr>
                                        <p:cTn id="15" dur="1000" fill="hold"/>
                                        <p:tgtEl>
                                          <p:spTgt spid="2"/>
                                        </p:tgtEl>
                                        <p:attrNameLst>
                                          <p:attrName>ppt_x</p:attrName>
                                        </p:attrNameLst>
                                      </p:cBhvr>
                                      <p:tavLst>
                                        <p:tav tm="0">
                                          <p:val>
                                            <p:strVal val="#ppt_x"/>
                                          </p:val>
                                        </p:tav>
                                        <p:tav tm="100000">
                                          <p:val>
                                            <p:strVal val="#ppt_x"/>
                                          </p:val>
                                        </p:tav>
                                      </p:tavLst>
                                    </p:anim>
                                    <p:anim calcmode="lin" valueType="num">
                                      <p:cBhvr>
                                        <p:cTn id="16"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2"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90500" y="152400"/>
            <a:ext cx="8610600" cy="4525963"/>
          </a:xfrm>
        </p:spPr>
        <p:txBody>
          <a:bodyPr>
            <a:normAutofit/>
          </a:bodyPr>
          <a:lstStyle/>
          <a:p>
            <a:pPr marL="0" indent="0">
              <a:buNone/>
            </a:pPr>
            <a:r>
              <a:rPr lang="en-GB" sz="3000" b="1" baseline="-25000" dirty="0" smtClean="0"/>
              <a:t>October 1948 </a:t>
            </a:r>
            <a:r>
              <a:rPr lang="en-GB" sz="3000" baseline="-25000" dirty="0" smtClean="0"/>
              <a:t>– At last great news! because of the increasing number of houses on the estates in the vicinity, the Bolton Education Committee had been able to convince the Ministry of Education of the need for a Catholic School in Breightmet, Bolton.</a:t>
            </a:r>
          </a:p>
          <a:p>
            <a:pPr marL="0" indent="0">
              <a:buNone/>
            </a:pPr>
            <a:endParaRPr lang="en-GB" b="1" baseline="-25000" dirty="0" smtClean="0"/>
          </a:p>
          <a:p>
            <a:pPr marL="0" indent="0">
              <a:buNone/>
            </a:pPr>
            <a:r>
              <a:rPr lang="en-GB" sz="3000" b="1" baseline="-25000" dirty="0" smtClean="0"/>
              <a:t>1949</a:t>
            </a:r>
            <a:r>
              <a:rPr lang="en-GB" sz="3000" baseline="-25000" dirty="0" smtClean="0"/>
              <a:t> Final plans were sent for approval to the Ministry and in November the foundation stone was blessed and laid by the Right Reverend H. V. Marshall Bishop of Salford. </a:t>
            </a:r>
            <a:endParaRPr lang="en-GB" sz="3000" baseline="-25000" dirty="0"/>
          </a:p>
        </p:txBody>
      </p:sp>
      <p:pic>
        <p:nvPicPr>
          <p:cNvPr id="2" name="Picture 1"/>
          <p:cNvPicPr>
            <a:picLocks noChangeAspect="1"/>
          </p:cNvPicPr>
          <p:nvPr/>
        </p:nvPicPr>
        <p:blipFill>
          <a:blip r:embed="rId2"/>
          <a:stretch>
            <a:fillRect/>
          </a:stretch>
        </p:blipFill>
        <p:spPr>
          <a:xfrm>
            <a:off x="1219199" y="2971800"/>
            <a:ext cx="6625267" cy="3733800"/>
          </a:xfrm>
          <a:prstGeom prst="rect">
            <a:avLst/>
          </a:prstGeom>
        </p:spPr>
      </p:pic>
    </p:spTree>
    <p:extLst>
      <p:ext uri="{BB962C8B-B14F-4D97-AF65-F5344CB8AC3E}">
        <p14:creationId xmlns:p14="http://schemas.microsoft.com/office/powerpoint/2010/main" val="2222770656"/>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9352" y="304800"/>
            <a:ext cx="9220200" cy="2438400"/>
          </a:xfrm>
        </p:spPr>
        <p:txBody>
          <a:bodyPr>
            <a:noAutofit/>
          </a:bodyPr>
          <a:lstStyle/>
          <a:p>
            <a:pPr algn="l"/>
            <a:r>
              <a:rPr lang="en-GB" sz="2000" b="1" dirty="0" smtClean="0">
                <a:latin typeface="Century Gothic" panose="020B0502020202020204" pitchFamily="34" charset="0"/>
              </a:rPr>
              <a:t>1951 St Osmund and St Patrick’s RC Primary School opened with one hundred and sixty four pupils</a:t>
            </a:r>
            <a:r>
              <a:rPr lang="en-GB" sz="2000" dirty="0" smtClean="0">
                <a:latin typeface="Century Gothic" panose="020B0502020202020204" pitchFamily="34" charset="0"/>
              </a:rPr>
              <a:t>. </a:t>
            </a:r>
            <a:br>
              <a:rPr lang="en-GB" sz="2000" dirty="0" smtClean="0">
                <a:latin typeface="Century Gothic" panose="020B0502020202020204" pitchFamily="34" charset="0"/>
              </a:rPr>
            </a:br>
            <a:r>
              <a:rPr lang="en-GB" sz="2000" dirty="0" smtClean="0">
                <a:latin typeface="Century Gothic" panose="020B0502020202020204" pitchFamily="34" charset="0"/>
              </a:rPr>
              <a:t/>
            </a:r>
            <a:br>
              <a:rPr lang="en-GB" sz="2000" dirty="0" smtClean="0">
                <a:latin typeface="Century Gothic" panose="020B0502020202020204" pitchFamily="34" charset="0"/>
              </a:rPr>
            </a:br>
            <a:r>
              <a:rPr lang="en-GB" sz="2000" dirty="0" smtClean="0">
                <a:latin typeface="Century Gothic" panose="020B0502020202020204" pitchFamily="34" charset="0"/>
              </a:rPr>
              <a:t>At the time the Bishop stated the school was to be a joint school for St Patrick’s and St Osmund’s parishes, as the cost would be too heavy for one parish alone.  When the school had opened for some time the Bishop decided that it should now be a one-parish school as most of the children belonged to St Osmund’s parish.  So was renamed </a:t>
            </a:r>
            <a:br>
              <a:rPr lang="en-GB" sz="2000" dirty="0" smtClean="0">
                <a:latin typeface="Century Gothic" panose="020B0502020202020204" pitchFamily="34" charset="0"/>
              </a:rPr>
            </a:br>
            <a:r>
              <a:rPr lang="en-GB" sz="2000" b="1" dirty="0" smtClean="0">
                <a:latin typeface="Century Gothic" panose="020B0502020202020204" pitchFamily="34" charset="0"/>
              </a:rPr>
              <a:t>St Osmund’s RC Primary School.  Mr Bleasedale was the Head Master</a:t>
            </a:r>
            <a:endParaRPr lang="en-GB" sz="2000" b="1" dirty="0">
              <a:latin typeface="Century Gothic" panose="020B0502020202020204" pitchFamily="34" charset="0"/>
            </a:endParaRPr>
          </a:p>
        </p:txBody>
      </p:sp>
      <p:pic>
        <p:nvPicPr>
          <p:cNvPr id="4" name="Picture 3"/>
          <p:cNvPicPr>
            <a:picLocks noChangeAspect="1"/>
          </p:cNvPicPr>
          <p:nvPr/>
        </p:nvPicPr>
        <p:blipFill>
          <a:blip r:embed="rId2"/>
          <a:stretch>
            <a:fillRect/>
          </a:stretch>
        </p:blipFill>
        <p:spPr>
          <a:xfrm>
            <a:off x="152400" y="2972840"/>
            <a:ext cx="4724400" cy="3732760"/>
          </a:xfrm>
          <a:prstGeom prst="rect">
            <a:avLst/>
          </a:prstGeom>
        </p:spPr>
      </p:pic>
      <p:pic>
        <p:nvPicPr>
          <p:cNvPr id="6" name="Picture 5"/>
          <p:cNvPicPr>
            <a:picLocks noChangeAspect="1"/>
          </p:cNvPicPr>
          <p:nvPr/>
        </p:nvPicPr>
        <p:blipFill>
          <a:blip r:embed="rId3"/>
          <a:stretch>
            <a:fillRect/>
          </a:stretch>
        </p:blipFill>
        <p:spPr>
          <a:xfrm>
            <a:off x="5105401" y="3793546"/>
            <a:ext cx="3962400" cy="2379048"/>
          </a:xfrm>
          <a:prstGeom prst="rect">
            <a:avLst/>
          </a:prstGeom>
        </p:spPr>
      </p:pic>
    </p:spTree>
    <p:extLst>
      <p:ext uri="{BB962C8B-B14F-4D97-AF65-F5344CB8AC3E}">
        <p14:creationId xmlns:p14="http://schemas.microsoft.com/office/powerpoint/2010/main" val="2270603612"/>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stretch>
            <a:fillRect/>
          </a:stretch>
        </p:blipFill>
        <p:spPr>
          <a:xfrm>
            <a:off x="4689111" y="3505200"/>
            <a:ext cx="4437144" cy="2694298"/>
          </a:xfrm>
          <a:prstGeom prst="rect">
            <a:avLst/>
          </a:prstGeom>
        </p:spPr>
      </p:pic>
      <p:pic>
        <p:nvPicPr>
          <p:cNvPr id="6" name="Picture 5"/>
          <p:cNvPicPr>
            <a:picLocks noChangeAspect="1"/>
          </p:cNvPicPr>
          <p:nvPr/>
        </p:nvPicPr>
        <p:blipFill>
          <a:blip r:embed="rId3"/>
          <a:stretch>
            <a:fillRect/>
          </a:stretch>
        </p:blipFill>
        <p:spPr>
          <a:xfrm>
            <a:off x="76200" y="228600"/>
            <a:ext cx="4800600" cy="3678157"/>
          </a:xfrm>
          <a:prstGeom prst="rect">
            <a:avLst/>
          </a:prstGeom>
        </p:spPr>
      </p:pic>
      <p:sp>
        <p:nvSpPr>
          <p:cNvPr id="8" name="TextBox 7"/>
          <p:cNvSpPr txBox="1"/>
          <p:nvPr/>
        </p:nvSpPr>
        <p:spPr>
          <a:xfrm>
            <a:off x="4913334" y="2819400"/>
            <a:ext cx="4182427" cy="369332"/>
          </a:xfrm>
          <a:prstGeom prst="rect">
            <a:avLst/>
          </a:prstGeom>
          <a:noFill/>
          <a:ln>
            <a:solidFill>
              <a:srgbClr val="002060"/>
            </a:solidFill>
          </a:ln>
        </p:spPr>
        <p:txBody>
          <a:bodyPr wrap="none" rtlCol="0">
            <a:spAutoFit/>
          </a:bodyPr>
          <a:lstStyle/>
          <a:p>
            <a:r>
              <a:rPr lang="en-GB" dirty="0" smtClean="0"/>
              <a:t>St Osmund’s RC newly built primary school</a:t>
            </a:r>
            <a:endParaRPr lang="en-GB" dirty="0"/>
          </a:p>
        </p:txBody>
      </p:sp>
      <p:sp>
        <p:nvSpPr>
          <p:cNvPr id="9" name="TextBox 8"/>
          <p:cNvSpPr txBox="1"/>
          <p:nvPr/>
        </p:nvSpPr>
        <p:spPr>
          <a:xfrm>
            <a:off x="112734" y="4344725"/>
            <a:ext cx="4297787" cy="646331"/>
          </a:xfrm>
          <a:prstGeom prst="rect">
            <a:avLst/>
          </a:prstGeom>
          <a:noFill/>
          <a:ln>
            <a:solidFill>
              <a:srgbClr val="002060"/>
            </a:solidFill>
          </a:ln>
        </p:spPr>
        <p:txBody>
          <a:bodyPr wrap="square" rtlCol="0">
            <a:spAutoFit/>
          </a:bodyPr>
          <a:lstStyle/>
          <a:p>
            <a:pPr algn="ctr"/>
            <a:r>
              <a:rPr lang="en-GB" dirty="0" smtClean="0"/>
              <a:t>Past St Osmund RC Primary school teachers </a:t>
            </a:r>
          </a:p>
          <a:p>
            <a:pPr algn="ctr"/>
            <a:r>
              <a:rPr lang="en-GB" dirty="0" smtClean="0"/>
              <a:t>with Canon J. A. Weston</a:t>
            </a:r>
            <a:endParaRPr lang="en-GB" dirty="0"/>
          </a:p>
        </p:txBody>
      </p:sp>
    </p:spTree>
    <p:extLst>
      <p:ext uri="{BB962C8B-B14F-4D97-AF65-F5344CB8AC3E}">
        <p14:creationId xmlns:p14="http://schemas.microsoft.com/office/powerpoint/2010/main" val="994575028"/>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56032" y="2743200"/>
            <a:ext cx="8229600" cy="4525963"/>
          </a:xfrm>
        </p:spPr>
        <p:txBody>
          <a:bodyPr>
            <a:normAutofit fontScale="70000" lnSpcReduction="20000"/>
          </a:bodyPr>
          <a:lstStyle/>
          <a:p>
            <a:pPr marL="0" indent="0">
              <a:buNone/>
            </a:pPr>
            <a:r>
              <a:rPr lang="en-GB" b="1" dirty="0" smtClean="0"/>
              <a:t>1955 Fr. W Keane </a:t>
            </a:r>
            <a:r>
              <a:rPr lang="en-GB" dirty="0" smtClean="0"/>
              <a:t>was appointed and later </a:t>
            </a:r>
            <a:r>
              <a:rPr lang="en-GB" b="1" dirty="0" smtClean="0"/>
              <a:t>Fr. J Christie </a:t>
            </a:r>
            <a:r>
              <a:rPr lang="en-GB" dirty="0" smtClean="0"/>
              <a:t>to assist Fr. Weston</a:t>
            </a:r>
          </a:p>
          <a:p>
            <a:pPr marL="0" indent="0">
              <a:buNone/>
            </a:pPr>
            <a:r>
              <a:rPr lang="en-GB" b="1" dirty="0" smtClean="0"/>
              <a:t>In August 1955</a:t>
            </a:r>
            <a:r>
              <a:rPr lang="en-GB" dirty="0" smtClean="0"/>
              <a:t> a petition was sent and application made to the local education authority for the extension of the parochial hall to prevent the using of the church for school purposes. The dining and medical rooms were already being used as classrooms!</a:t>
            </a:r>
          </a:p>
          <a:p>
            <a:pPr marL="0" indent="0">
              <a:buNone/>
            </a:pPr>
            <a:r>
              <a:rPr lang="en-GB" dirty="0" smtClean="0"/>
              <a:t>The hall extension was completed in 1957</a:t>
            </a:r>
          </a:p>
          <a:p>
            <a:pPr marL="0" indent="0">
              <a:buNone/>
            </a:pPr>
            <a:r>
              <a:rPr lang="en-GB" b="1" dirty="0" smtClean="0"/>
              <a:t>In 1957 </a:t>
            </a:r>
            <a:r>
              <a:rPr lang="en-GB" dirty="0" smtClean="0"/>
              <a:t>plans for another Primary School were being prepared, so great was the increase in the number of children due to the building of houses on the Breightmet Hall Estate, that the Ministry of Education gave permission for the building of a  new auxiliary Primary School for St Osmund’s parish.</a:t>
            </a:r>
            <a:endParaRPr lang="en-GB" dirty="0"/>
          </a:p>
        </p:txBody>
      </p:sp>
      <p:pic>
        <p:nvPicPr>
          <p:cNvPr id="4" name="Picture 3"/>
          <p:cNvPicPr>
            <a:picLocks noChangeAspect="1"/>
          </p:cNvPicPr>
          <p:nvPr/>
        </p:nvPicPr>
        <p:blipFill>
          <a:blip r:embed="rId2"/>
          <a:stretch>
            <a:fillRect/>
          </a:stretch>
        </p:blipFill>
        <p:spPr>
          <a:xfrm>
            <a:off x="2667000" y="228600"/>
            <a:ext cx="1371600" cy="2170706"/>
          </a:xfrm>
          <a:prstGeom prst="rect">
            <a:avLst/>
          </a:prstGeom>
        </p:spPr>
      </p:pic>
      <p:sp>
        <p:nvSpPr>
          <p:cNvPr id="5" name="Rectangle 4"/>
          <p:cNvSpPr/>
          <p:nvPr/>
        </p:nvSpPr>
        <p:spPr>
          <a:xfrm>
            <a:off x="4191000" y="2011686"/>
            <a:ext cx="1348318" cy="369332"/>
          </a:xfrm>
          <a:prstGeom prst="rect">
            <a:avLst/>
          </a:prstGeom>
        </p:spPr>
        <p:txBody>
          <a:bodyPr wrap="none">
            <a:spAutoFit/>
          </a:bodyPr>
          <a:lstStyle/>
          <a:p>
            <a:r>
              <a:rPr lang="en-GB" dirty="0"/>
              <a:t>Fr. J Christie </a:t>
            </a:r>
          </a:p>
        </p:txBody>
      </p:sp>
    </p:spTree>
    <p:extLst>
      <p:ext uri="{BB962C8B-B14F-4D97-AF65-F5344CB8AC3E}">
        <p14:creationId xmlns:p14="http://schemas.microsoft.com/office/powerpoint/2010/main" val="485652512"/>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724400" y="685800"/>
            <a:ext cx="3895141" cy="2438399"/>
          </a:xfrm>
        </p:spPr>
        <p:txBody>
          <a:bodyPr>
            <a:normAutofit/>
          </a:bodyPr>
          <a:lstStyle/>
          <a:p>
            <a:pPr marL="0" indent="0">
              <a:buNone/>
            </a:pPr>
            <a:r>
              <a:rPr lang="en-GB" sz="2400" b="1" dirty="0" smtClean="0">
                <a:latin typeface="Century Gothic" panose="020B0502020202020204" pitchFamily="34" charset="0"/>
              </a:rPr>
              <a:t>On August 9</a:t>
            </a:r>
            <a:r>
              <a:rPr lang="en-GB" sz="2400" b="1" baseline="30000" dirty="0" smtClean="0">
                <a:latin typeface="Century Gothic" panose="020B0502020202020204" pitchFamily="34" charset="0"/>
              </a:rPr>
              <a:t>th</a:t>
            </a:r>
            <a:r>
              <a:rPr lang="en-GB" sz="2400" b="1" dirty="0" smtClean="0">
                <a:latin typeface="Century Gothic" panose="020B0502020202020204" pitchFamily="34" charset="0"/>
              </a:rPr>
              <a:t> 1958 </a:t>
            </a:r>
            <a:r>
              <a:rPr lang="en-GB" sz="2400" dirty="0" smtClean="0">
                <a:latin typeface="Century Gothic" panose="020B0502020202020204" pitchFamily="34" charset="0"/>
              </a:rPr>
              <a:t>the foundation stone of a Chapel of Ease dedicated to St Andrew was laid.</a:t>
            </a:r>
          </a:p>
        </p:txBody>
      </p:sp>
      <p:pic>
        <p:nvPicPr>
          <p:cNvPr id="4" name="Picture 3"/>
          <p:cNvPicPr>
            <a:picLocks noChangeAspect="1"/>
          </p:cNvPicPr>
          <p:nvPr/>
        </p:nvPicPr>
        <p:blipFill>
          <a:blip r:embed="rId2"/>
          <a:stretch>
            <a:fillRect/>
          </a:stretch>
        </p:blipFill>
        <p:spPr>
          <a:xfrm>
            <a:off x="4724400" y="3276600"/>
            <a:ext cx="4350389" cy="3349501"/>
          </a:xfrm>
          <a:prstGeom prst="rect">
            <a:avLst/>
          </a:prstGeom>
        </p:spPr>
      </p:pic>
      <p:pic>
        <p:nvPicPr>
          <p:cNvPr id="6" name="Picture 5"/>
          <p:cNvPicPr>
            <a:picLocks noChangeAspect="1"/>
          </p:cNvPicPr>
          <p:nvPr/>
        </p:nvPicPr>
        <p:blipFill>
          <a:blip r:embed="rId3"/>
          <a:stretch>
            <a:fillRect/>
          </a:stretch>
        </p:blipFill>
        <p:spPr>
          <a:xfrm>
            <a:off x="152400" y="180404"/>
            <a:ext cx="4372212" cy="3449190"/>
          </a:xfrm>
          <a:prstGeom prst="rect">
            <a:avLst/>
          </a:prstGeom>
        </p:spPr>
      </p:pic>
      <p:sp>
        <p:nvSpPr>
          <p:cNvPr id="7" name="Rectangle 6"/>
          <p:cNvSpPr/>
          <p:nvPr/>
        </p:nvSpPr>
        <p:spPr>
          <a:xfrm>
            <a:off x="152400" y="3763779"/>
            <a:ext cx="4572000" cy="2862322"/>
          </a:xfrm>
          <a:prstGeom prst="rect">
            <a:avLst/>
          </a:prstGeom>
        </p:spPr>
        <p:txBody>
          <a:bodyPr>
            <a:spAutoFit/>
          </a:bodyPr>
          <a:lstStyle/>
          <a:p>
            <a:r>
              <a:rPr lang="en-GB" sz="2000" b="1" dirty="0">
                <a:latin typeface="Century Gothic" panose="020B0502020202020204" pitchFamily="34" charset="0"/>
              </a:rPr>
              <a:t>On August 29</a:t>
            </a:r>
            <a:r>
              <a:rPr lang="en-GB" sz="2000" b="1" baseline="30000" dirty="0">
                <a:latin typeface="Century Gothic" panose="020B0502020202020204" pitchFamily="34" charset="0"/>
              </a:rPr>
              <a:t>th</a:t>
            </a:r>
            <a:r>
              <a:rPr lang="en-GB" sz="2000" b="1" dirty="0">
                <a:latin typeface="Century Gothic" panose="020B0502020202020204" pitchFamily="34" charset="0"/>
              </a:rPr>
              <a:t> 1959 </a:t>
            </a:r>
            <a:r>
              <a:rPr lang="en-GB" sz="2000" dirty="0">
                <a:latin typeface="Century Gothic" panose="020B0502020202020204" pitchFamily="34" charset="0"/>
              </a:rPr>
              <a:t>St Andrew’s Chapel of Ease was blessed and opened by the very Reverend S. Delaney. R. D deputizing for the Bishop</a:t>
            </a:r>
            <a:r>
              <a:rPr lang="en-GB" sz="2000" dirty="0" smtClean="0">
                <a:latin typeface="Century Gothic" panose="020B0502020202020204" pitchFamily="34" charset="0"/>
              </a:rPr>
              <a:t>. From September 1959-1960, two classes were held in the chapel of Ease to relieve the overcrowding in St Osmund’s until the new school was ready</a:t>
            </a:r>
            <a:endParaRPr lang="en-GB" sz="2000" dirty="0">
              <a:latin typeface="Century Gothic" panose="020B0502020202020204" pitchFamily="34" charset="0"/>
            </a:endParaRPr>
          </a:p>
        </p:txBody>
      </p:sp>
    </p:spTree>
    <p:extLst>
      <p:ext uri="{BB962C8B-B14F-4D97-AF65-F5344CB8AC3E}">
        <p14:creationId xmlns:p14="http://schemas.microsoft.com/office/powerpoint/2010/main" val="3496467843"/>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1905000" y="609600"/>
            <a:ext cx="5172797" cy="3801005"/>
          </a:xfrm>
          <a:prstGeom prst="rect">
            <a:avLst/>
          </a:prstGeom>
        </p:spPr>
      </p:pic>
      <p:sp>
        <p:nvSpPr>
          <p:cNvPr id="7" name="Content Placeholder 6"/>
          <p:cNvSpPr>
            <a:spLocks noGrp="1"/>
          </p:cNvSpPr>
          <p:nvPr>
            <p:ph idx="1"/>
          </p:nvPr>
        </p:nvSpPr>
        <p:spPr>
          <a:xfrm>
            <a:off x="685800" y="4770437"/>
            <a:ext cx="8229600" cy="2087563"/>
          </a:xfrm>
        </p:spPr>
        <p:txBody>
          <a:bodyPr>
            <a:normAutofit fontScale="62500" lnSpcReduction="20000"/>
          </a:bodyPr>
          <a:lstStyle/>
          <a:p>
            <a:pPr marL="0" indent="0">
              <a:buNone/>
            </a:pPr>
            <a:r>
              <a:rPr lang="en-GB" b="1" dirty="0" smtClean="0">
                <a:latin typeface="Century Gothic" panose="020B0502020202020204" pitchFamily="34" charset="0"/>
              </a:rPr>
              <a:t>October 1959 </a:t>
            </a:r>
            <a:r>
              <a:rPr lang="en-GB" dirty="0" smtClean="0">
                <a:latin typeface="Century Gothic" panose="020B0502020202020204" pitchFamily="34" charset="0"/>
              </a:rPr>
              <a:t>after the opening of St Andrew’s Chapel of Ease the final plans of the permanent new Church of St Osmund’s was submitted by the Architects. Messrs. </a:t>
            </a:r>
            <a:r>
              <a:rPr lang="en-GB" dirty="0" err="1" smtClean="0">
                <a:latin typeface="Century Gothic" panose="020B0502020202020204" pitchFamily="34" charset="0"/>
              </a:rPr>
              <a:t>Greenhalgh</a:t>
            </a:r>
            <a:r>
              <a:rPr lang="en-GB" dirty="0" smtClean="0">
                <a:latin typeface="Century Gothic" panose="020B0502020202020204" pitchFamily="34" charset="0"/>
              </a:rPr>
              <a:t> and Williams.  Messrs </a:t>
            </a:r>
            <a:r>
              <a:rPr lang="en-GB" dirty="0" err="1" smtClean="0">
                <a:latin typeface="Century Gothic" panose="020B0502020202020204" pitchFamily="34" charset="0"/>
              </a:rPr>
              <a:t>Caton</a:t>
            </a:r>
            <a:r>
              <a:rPr lang="en-GB" dirty="0" smtClean="0">
                <a:latin typeface="Century Gothic" panose="020B0502020202020204" pitchFamily="34" charset="0"/>
              </a:rPr>
              <a:t> &amp; Duckworth of Blackburn, were chosen to build the church.  The estimated cost was £33,749.</a:t>
            </a:r>
          </a:p>
          <a:p>
            <a:pPr marL="0" indent="0">
              <a:buNone/>
            </a:pPr>
            <a:endParaRPr lang="en-GB" dirty="0">
              <a:latin typeface="Century Gothic" panose="020B0502020202020204" pitchFamily="34" charset="0"/>
            </a:endParaRPr>
          </a:p>
          <a:p>
            <a:pPr marL="0" indent="0">
              <a:buNone/>
            </a:pPr>
            <a:r>
              <a:rPr lang="en-GB" b="1" dirty="0" smtClean="0">
                <a:latin typeface="Century Gothic" panose="020B0502020202020204" pitchFamily="34" charset="0"/>
              </a:rPr>
              <a:t>February 1960 </a:t>
            </a:r>
            <a:r>
              <a:rPr lang="en-GB" dirty="0" smtClean="0">
                <a:latin typeface="Century Gothic" panose="020B0502020202020204" pitchFamily="34" charset="0"/>
              </a:rPr>
              <a:t>building of the Church began.</a:t>
            </a:r>
            <a:endParaRPr lang="en-GB" dirty="0">
              <a:latin typeface="Century Gothic" panose="020B0502020202020204" pitchFamily="34" charset="0"/>
            </a:endParaRPr>
          </a:p>
        </p:txBody>
      </p:sp>
    </p:spTree>
    <p:extLst>
      <p:ext uri="{BB962C8B-B14F-4D97-AF65-F5344CB8AC3E}">
        <p14:creationId xmlns:p14="http://schemas.microsoft.com/office/powerpoint/2010/main" val="2024463256"/>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2401" y="274638"/>
            <a:ext cx="8915399" cy="1143000"/>
          </a:xfrm>
        </p:spPr>
        <p:txBody>
          <a:bodyPr>
            <a:noAutofit/>
          </a:bodyPr>
          <a:lstStyle/>
          <a:p>
            <a:r>
              <a:rPr lang="en-GB" sz="2800" dirty="0" smtClean="0"/>
              <a:t>On October 29</a:t>
            </a:r>
            <a:r>
              <a:rPr lang="en-GB" sz="2800" baseline="30000" dirty="0" smtClean="0"/>
              <a:t>th</a:t>
            </a:r>
            <a:r>
              <a:rPr lang="en-GB" sz="2800" dirty="0" smtClean="0"/>
              <a:t> 1960 St Patrick’s school opened later to be re-named St Andrew’s RC Primary School in 1975.</a:t>
            </a:r>
            <a:endParaRPr lang="en-GB" sz="2800" dirty="0"/>
          </a:p>
        </p:txBody>
      </p:sp>
      <p:pic>
        <p:nvPicPr>
          <p:cNvPr id="4" name="Content Placeholder 3"/>
          <p:cNvPicPr>
            <a:picLocks noGrp="1" noChangeAspect="1"/>
          </p:cNvPicPr>
          <p:nvPr>
            <p:ph idx="1"/>
          </p:nvPr>
        </p:nvPicPr>
        <p:blipFill>
          <a:blip r:embed="rId2"/>
          <a:stretch>
            <a:fillRect/>
          </a:stretch>
        </p:blipFill>
        <p:spPr>
          <a:xfrm>
            <a:off x="182880" y="1828800"/>
            <a:ext cx="4340543" cy="3022252"/>
          </a:xfrm>
          <a:prstGeom prst="rect">
            <a:avLst/>
          </a:prstGeom>
        </p:spPr>
      </p:pic>
      <p:sp>
        <p:nvSpPr>
          <p:cNvPr id="5" name="TextBox 4"/>
          <p:cNvSpPr txBox="1"/>
          <p:nvPr/>
        </p:nvSpPr>
        <p:spPr>
          <a:xfrm>
            <a:off x="152400" y="5374576"/>
            <a:ext cx="8991600" cy="1477328"/>
          </a:xfrm>
          <a:prstGeom prst="rect">
            <a:avLst/>
          </a:prstGeom>
          <a:noFill/>
        </p:spPr>
        <p:txBody>
          <a:bodyPr wrap="square" rtlCol="0">
            <a:spAutoFit/>
          </a:bodyPr>
          <a:lstStyle/>
          <a:p>
            <a:r>
              <a:rPr lang="en-GB" dirty="0" smtClean="0">
                <a:latin typeface="Century Gothic" panose="020B0502020202020204" pitchFamily="34" charset="0"/>
              </a:rPr>
              <a:t>The new school was built on a site in Withins Drive and was dedicated to St Patrick, in recognition of the aid given to St. Osmund’s by the Parish Priest of St Patrick’s Father Ford and to perpetuate the name of St Patrick’s old school which was closed.  The Head Master appointed at St Andrew’s RC primary was Mr Winstanly.</a:t>
            </a:r>
            <a:endParaRPr lang="en-GB" dirty="0">
              <a:latin typeface="Century Gothic" panose="020B0502020202020204" pitchFamily="34" charset="0"/>
            </a:endParaRPr>
          </a:p>
        </p:txBody>
      </p:sp>
      <p:pic>
        <p:nvPicPr>
          <p:cNvPr id="3" name="Picture 2"/>
          <p:cNvPicPr>
            <a:picLocks noChangeAspect="1"/>
          </p:cNvPicPr>
          <p:nvPr/>
        </p:nvPicPr>
        <p:blipFill>
          <a:blip r:embed="rId3"/>
          <a:stretch>
            <a:fillRect/>
          </a:stretch>
        </p:blipFill>
        <p:spPr>
          <a:xfrm>
            <a:off x="4748546" y="1941162"/>
            <a:ext cx="4319254" cy="2606919"/>
          </a:xfrm>
          <a:prstGeom prst="rect">
            <a:avLst/>
          </a:prstGeom>
        </p:spPr>
      </p:pic>
    </p:spTree>
    <p:extLst>
      <p:ext uri="{BB962C8B-B14F-4D97-AF65-F5344CB8AC3E}">
        <p14:creationId xmlns:p14="http://schemas.microsoft.com/office/powerpoint/2010/main" val="3490606611"/>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70688" y="6066340"/>
            <a:ext cx="9164193" cy="677391"/>
          </a:xfrm>
        </p:spPr>
        <p:txBody>
          <a:bodyPr>
            <a:normAutofit fontScale="92500" lnSpcReduction="10000"/>
          </a:bodyPr>
          <a:lstStyle/>
          <a:p>
            <a:pPr marL="0" indent="0">
              <a:buNone/>
            </a:pPr>
            <a:r>
              <a:rPr lang="en-GB" sz="2000" b="1" dirty="0" smtClean="0">
                <a:latin typeface="Century Gothic" panose="020B0502020202020204" pitchFamily="34" charset="0"/>
              </a:rPr>
              <a:t>28</a:t>
            </a:r>
            <a:r>
              <a:rPr lang="en-GB" sz="2000" b="1" baseline="30000" dirty="0" smtClean="0">
                <a:latin typeface="Century Gothic" panose="020B0502020202020204" pitchFamily="34" charset="0"/>
              </a:rPr>
              <a:t>th</a:t>
            </a:r>
            <a:r>
              <a:rPr lang="en-GB" sz="2000" b="1" dirty="0" smtClean="0">
                <a:latin typeface="Century Gothic" panose="020B0502020202020204" pitchFamily="34" charset="0"/>
              </a:rPr>
              <a:t> September 1961 </a:t>
            </a:r>
            <a:r>
              <a:rPr lang="en-GB" sz="2000" dirty="0" smtClean="0">
                <a:latin typeface="Century Gothic" panose="020B0502020202020204" pitchFamily="34" charset="0"/>
              </a:rPr>
              <a:t>St Osmund’s RC Church was </a:t>
            </a:r>
            <a:r>
              <a:rPr lang="en-GB" sz="2000" dirty="0">
                <a:latin typeface="Century Gothic" panose="020B0502020202020204" pitchFamily="34" charset="0"/>
              </a:rPr>
              <a:t>opened by Bishop </a:t>
            </a:r>
            <a:r>
              <a:rPr lang="en-GB" sz="2000" dirty="0" smtClean="0">
                <a:latin typeface="Century Gothic" panose="020B0502020202020204" pitchFamily="34" charset="0"/>
              </a:rPr>
              <a:t>of Salford.  The Right Reverend George Andrew Beck</a:t>
            </a:r>
            <a:r>
              <a:rPr lang="en-GB" sz="2400" dirty="0" smtClean="0">
                <a:latin typeface="Century Gothic" panose="020B0502020202020204" pitchFamily="34" charset="0"/>
              </a:rPr>
              <a:t>.</a:t>
            </a:r>
            <a:endParaRPr lang="en-GB" sz="2400" dirty="0">
              <a:latin typeface="Century Gothic" panose="020B0502020202020204" pitchFamily="34" charset="0"/>
            </a:endParaRPr>
          </a:p>
        </p:txBody>
      </p:sp>
      <p:pic>
        <p:nvPicPr>
          <p:cNvPr id="4" name="Picture 3"/>
          <p:cNvPicPr>
            <a:picLocks noChangeAspect="1"/>
          </p:cNvPicPr>
          <p:nvPr/>
        </p:nvPicPr>
        <p:blipFill>
          <a:blip r:embed="rId2"/>
          <a:stretch>
            <a:fillRect/>
          </a:stretch>
        </p:blipFill>
        <p:spPr>
          <a:xfrm>
            <a:off x="3920798" y="1408176"/>
            <a:ext cx="3005736" cy="4446221"/>
          </a:xfrm>
          <a:prstGeom prst="rect">
            <a:avLst/>
          </a:prstGeom>
        </p:spPr>
      </p:pic>
      <p:pic>
        <p:nvPicPr>
          <p:cNvPr id="5" name="Content Placeholder 3"/>
          <p:cNvPicPr>
            <a:picLocks noChangeAspect="1"/>
          </p:cNvPicPr>
          <p:nvPr/>
        </p:nvPicPr>
        <p:blipFill>
          <a:blip r:embed="rId3"/>
          <a:stretch>
            <a:fillRect/>
          </a:stretch>
        </p:blipFill>
        <p:spPr>
          <a:xfrm>
            <a:off x="7083552" y="2059909"/>
            <a:ext cx="1905000" cy="2516038"/>
          </a:xfrm>
          <a:prstGeom prst="rect">
            <a:avLst/>
          </a:prstGeom>
        </p:spPr>
      </p:pic>
      <p:pic>
        <p:nvPicPr>
          <p:cNvPr id="6" name="Content Placeholder 5"/>
          <p:cNvPicPr>
            <a:picLocks noChangeAspect="1"/>
          </p:cNvPicPr>
          <p:nvPr/>
        </p:nvPicPr>
        <p:blipFill>
          <a:blip r:embed="rId4"/>
          <a:stretch>
            <a:fillRect/>
          </a:stretch>
        </p:blipFill>
        <p:spPr>
          <a:xfrm>
            <a:off x="152400" y="838200"/>
            <a:ext cx="3611380" cy="5004005"/>
          </a:xfrm>
          <a:prstGeom prst="rect">
            <a:avLst/>
          </a:prstGeom>
        </p:spPr>
      </p:pic>
      <p:sp>
        <p:nvSpPr>
          <p:cNvPr id="7" name="TextBox 6"/>
          <p:cNvSpPr txBox="1"/>
          <p:nvPr/>
        </p:nvSpPr>
        <p:spPr>
          <a:xfrm>
            <a:off x="2286000" y="152400"/>
            <a:ext cx="4935967" cy="461665"/>
          </a:xfrm>
          <a:prstGeom prst="rect">
            <a:avLst/>
          </a:prstGeom>
          <a:noFill/>
          <a:ln>
            <a:solidFill>
              <a:srgbClr val="002060"/>
            </a:solidFill>
          </a:ln>
        </p:spPr>
        <p:txBody>
          <a:bodyPr wrap="none" rtlCol="0">
            <a:spAutoFit/>
          </a:bodyPr>
          <a:lstStyle/>
          <a:p>
            <a:r>
              <a:rPr lang="en-GB" sz="2400" b="1" dirty="0" smtClean="0">
                <a:solidFill>
                  <a:srgbClr val="002060"/>
                </a:solidFill>
                <a:latin typeface="Century Gothic" panose="020B0502020202020204" pitchFamily="34" charset="0"/>
              </a:rPr>
              <a:t>St Osmund’s RC Church, Bolton</a:t>
            </a:r>
            <a:endParaRPr lang="en-GB" sz="2400" b="1" dirty="0">
              <a:solidFill>
                <a:srgbClr val="002060"/>
              </a:solidFill>
              <a:latin typeface="Century Gothic" panose="020B0502020202020204" pitchFamily="34" charset="0"/>
            </a:endParaRPr>
          </a:p>
        </p:txBody>
      </p:sp>
    </p:spTree>
    <p:extLst>
      <p:ext uri="{BB962C8B-B14F-4D97-AF65-F5344CB8AC3E}">
        <p14:creationId xmlns:p14="http://schemas.microsoft.com/office/powerpoint/2010/main" val="3366965368"/>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
            <a:ext cx="8229600" cy="1020762"/>
          </a:xfrm>
          <a:ln>
            <a:solidFill>
              <a:srgbClr val="002060"/>
            </a:solidFill>
          </a:ln>
        </p:spPr>
        <p:txBody>
          <a:bodyPr/>
          <a:lstStyle/>
          <a:p>
            <a:r>
              <a:rPr lang="en-GB" b="1" dirty="0" smtClean="0">
                <a:solidFill>
                  <a:srgbClr val="002060"/>
                </a:solidFill>
              </a:rPr>
              <a:t>St Osmund’s RC Church 1961</a:t>
            </a:r>
            <a:endParaRPr lang="en-GB" b="1" dirty="0">
              <a:solidFill>
                <a:srgbClr val="002060"/>
              </a:solidFill>
            </a:endParaRPr>
          </a:p>
        </p:txBody>
      </p:sp>
      <p:pic>
        <p:nvPicPr>
          <p:cNvPr id="6" name="Content Placeholder 5"/>
          <p:cNvPicPr>
            <a:picLocks noGrp="1" noChangeAspect="1"/>
          </p:cNvPicPr>
          <p:nvPr>
            <p:ph idx="1"/>
          </p:nvPr>
        </p:nvPicPr>
        <p:blipFill>
          <a:blip r:embed="rId2"/>
          <a:stretch>
            <a:fillRect/>
          </a:stretch>
        </p:blipFill>
        <p:spPr>
          <a:xfrm>
            <a:off x="-36576" y="2690034"/>
            <a:ext cx="2915057" cy="4039164"/>
          </a:xfrm>
          <a:prstGeom prst="rect">
            <a:avLst/>
          </a:prstGeom>
        </p:spPr>
      </p:pic>
      <p:pic>
        <p:nvPicPr>
          <p:cNvPr id="7" name="Picture 6"/>
          <p:cNvPicPr>
            <a:picLocks noChangeAspect="1"/>
          </p:cNvPicPr>
          <p:nvPr/>
        </p:nvPicPr>
        <p:blipFill>
          <a:blip r:embed="rId3"/>
          <a:stretch>
            <a:fillRect/>
          </a:stretch>
        </p:blipFill>
        <p:spPr>
          <a:xfrm>
            <a:off x="5391473" y="2677842"/>
            <a:ext cx="2991267" cy="4210638"/>
          </a:xfrm>
          <a:prstGeom prst="rect">
            <a:avLst/>
          </a:prstGeom>
        </p:spPr>
      </p:pic>
      <p:pic>
        <p:nvPicPr>
          <p:cNvPr id="8" name="Picture 7"/>
          <p:cNvPicPr>
            <a:picLocks noChangeAspect="1"/>
          </p:cNvPicPr>
          <p:nvPr/>
        </p:nvPicPr>
        <p:blipFill>
          <a:blip r:embed="rId4"/>
          <a:stretch>
            <a:fillRect/>
          </a:stretch>
        </p:blipFill>
        <p:spPr>
          <a:xfrm>
            <a:off x="2127279" y="1447800"/>
            <a:ext cx="4020615" cy="2995892"/>
          </a:xfrm>
          <a:prstGeom prst="rect">
            <a:avLst/>
          </a:prstGeom>
        </p:spPr>
      </p:pic>
    </p:spTree>
    <p:extLst>
      <p:ext uri="{BB962C8B-B14F-4D97-AF65-F5344CB8AC3E}">
        <p14:creationId xmlns:p14="http://schemas.microsoft.com/office/powerpoint/2010/main" val="2176385891"/>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08425" y="135494"/>
            <a:ext cx="8686800" cy="680050"/>
          </a:xfrm>
          <a:ln>
            <a:solidFill>
              <a:srgbClr val="002060"/>
            </a:solidFill>
          </a:ln>
        </p:spPr>
        <p:txBody>
          <a:bodyPr>
            <a:noAutofit/>
          </a:bodyPr>
          <a:lstStyle/>
          <a:p>
            <a:r>
              <a:rPr lang="en-GB" sz="3200" b="1" dirty="0" smtClean="0">
                <a:solidFill>
                  <a:srgbClr val="002060"/>
                </a:solidFill>
              </a:rPr>
              <a:t>St Osmund’s RC Church 1961 - Parish Priests</a:t>
            </a:r>
            <a:endParaRPr lang="en-GB" sz="3200" b="1" dirty="0">
              <a:solidFill>
                <a:srgbClr val="002060"/>
              </a:solidFill>
            </a:endParaRPr>
          </a:p>
        </p:txBody>
      </p:sp>
      <p:pic>
        <p:nvPicPr>
          <p:cNvPr id="6" name="Content Placeholder 5"/>
          <p:cNvPicPr>
            <a:picLocks noGrp="1" noChangeAspect="1"/>
          </p:cNvPicPr>
          <p:nvPr>
            <p:ph idx="1"/>
          </p:nvPr>
        </p:nvPicPr>
        <p:blipFill>
          <a:blip r:embed="rId2"/>
          <a:stretch>
            <a:fillRect/>
          </a:stretch>
        </p:blipFill>
        <p:spPr>
          <a:xfrm>
            <a:off x="208425" y="931441"/>
            <a:ext cx="2610257" cy="3616827"/>
          </a:xfrm>
          <a:prstGeom prst="rect">
            <a:avLst/>
          </a:prstGeom>
        </p:spPr>
      </p:pic>
      <p:sp>
        <p:nvSpPr>
          <p:cNvPr id="3" name="TextBox 2"/>
          <p:cNvSpPr txBox="1"/>
          <p:nvPr/>
        </p:nvSpPr>
        <p:spPr>
          <a:xfrm>
            <a:off x="2914013" y="923090"/>
            <a:ext cx="6153787" cy="2031325"/>
          </a:xfrm>
          <a:prstGeom prst="rect">
            <a:avLst/>
          </a:prstGeom>
          <a:noFill/>
        </p:spPr>
        <p:txBody>
          <a:bodyPr wrap="square" rtlCol="0">
            <a:spAutoFit/>
          </a:bodyPr>
          <a:lstStyle/>
          <a:p>
            <a:r>
              <a:rPr lang="en-GB" dirty="0" smtClean="0"/>
              <a:t>Parish Priests who served the parish after the church was built:</a:t>
            </a:r>
          </a:p>
          <a:p>
            <a:r>
              <a:rPr lang="en-GB" b="1" dirty="0" smtClean="0"/>
              <a:t>1942 – 1977 </a:t>
            </a:r>
            <a:r>
              <a:rPr lang="en-GB" dirty="0" smtClean="0"/>
              <a:t>Fr. J. A. Weston Emirates (retired)</a:t>
            </a:r>
          </a:p>
          <a:p>
            <a:endParaRPr lang="en-GB" b="1" dirty="0" smtClean="0"/>
          </a:p>
          <a:p>
            <a:endParaRPr lang="en-GB" b="1" dirty="0" smtClean="0"/>
          </a:p>
          <a:p>
            <a:endParaRPr lang="en-GB" b="1" dirty="0" smtClean="0"/>
          </a:p>
          <a:p>
            <a:r>
              <a:rPr lang="en-GB" b="1" dirty="0" smtClean="0"/>
              <a:t>1976</a:t>
            </a:r>
            <a:r>
              <a:rPr lang="en-GB" dirty="0" smtClean="0"/>
              <a:t> Fr. D Haley</a:t>
            </a:r>
          </a:p>
          <a:p>
            <a:endParaRPr lang="en-GB" dirty="0" smtClean="0"/>
          </a:p>
        </p:txBody>
      </p:sp>
      <p:pic>
        <p:nvPicPr>
          <p:cNvPr id="4" name="Picture 3"/>
          <p:cNvPicPr>
            <a:picLocks noChangeAspect="1"/>
          </p:cNvPicPr>
          <p:nvPr/>
        </p:nvPicPr>
        <p:blipFill>
          <a:blip r:embed="rId3"/>
          <a:stretch>
            <a:fillRect/>
          </a:stretch>
        </p:blipFill>
        <p:spPr>
          <a:xfrm>
            <a:off x="3857872" y="4741095"/>
            <a:ext cx="1295581" cy="1571844"/>
          </a:xfrm>
          <a:prstGeom prst="rect">
            <a:avLst/>
          </a:prstGeom>
        </p:spPr>
      </p:pic>
      <p:sp>
        <p:nvSpPr>
          <p:cNvPr id="5" name="Rectangle 4"/>
          <p:cNvSpPr/>
          <p:nvPr/>
        </p:nvSpPr>
        <p:spPr>
          <a:xfrm>
            <a:off x="3738084" y="6391050"/>
            <a:ext cx="2429832" cy="369332"/>
          </a:xfrm>
          <a:prstGeom prst="rect">
            <a:avLst/>
          </a:prstGeom>
        </p:spPr>
        <p:txBody>
          <a:bodyPr wrap="none">
            <a:spAutoFit/>
          </a:bodyPr>
          <a:lstStyle/>
          <a:p>
            <a:r>
              <a:rPr lang="en-GB" b="1" dirty="0"/>
              <a:t>2003 – 2005 </a:t>
            </a:r>
            <a:r>
              <a:rPr lang="en-GB" dirty="0"/>
              <a:t>Fr. J. Clarke</a:t>
            </a:r>
          </a:p>
        </p:txBody>
      </p:sp>
      <p:pic>
        <p:nvPicPr>
          <p:cNvPr id="9" name="Picture 8"/>
          <p:cNvPicPr>
            <a:picLocks noChangeAspect="1"/>
          </p:cNvPicPr>
          <p:nvPr/>
        </p:nvPicPr>
        <p:blipFill>
          <a:blip r:embed="rId4"/>
          <a:stretch>
            <a:fillRect/>
          </a:stretch>
        </p:blipFill>
        <p:spPr>
          <a:xfrm>
            <a:off x="6845327" y="4523860"/>
            <a:ext cx="1381336" cy="1789079"/>
          </a:xfrm>
          <a:prstGeom prst="rect">
            <a:avLst/>
          </a:prstGeom>
        </p:spPr>
      </p:pic>
      <p:sp>
        <p:nvSpPr>
          <p:cNvPr id="10" name="Rectangle 9"/>
          <p:cNvSpPr/>
          <p:nvPr/>
        </p:nvSpPr>
        <p:spPr>
          <a:xfrm>
            <a:off x="6683301" y="6385796"/>
            <a:ext cx="2384499" cy="369332"/>
          </a:xfrm>
          <a:prstGeom prst="rect">
            <a:avLst/>
          </a:prstGeom>
        </p:spPr>
        <p:txBody>
          <a:bodyPr wrap="none">
            <a:spAutoFit/>
          </a:bodyPr>
          <a:lstStyle/>
          <a:p>
            <a:r>
              <a:rPr lang="en-GB" b="1" dirty="0"/>
              <a:t>2005 – 2017 </a:t>
            </a:r>
            <a:r>
              <a:rPr lang="en-GB" dirty="0"/>
              <a:t>Fr J. Hilton</a:t>
            </a:r>
          </a:p>
        </p:txBody>
      </p:sp>
      <p:pic>
        <p:nvPicPr>
          <p:cNvPr id="11" name="Picture 10"/>
          <p:cNvPicPr>
            <a:picLocks noChangeAspect="1"/>
          </p:cNvPicPr>
          <p:nvPr/>
        </p:nvPicPr>
        <p:blipFill>
          <a:blip r:embed="rId5"/>
          <a:stretch>
            <a:fillRect/>
          </a:stretch>
        </p:blipFill>
        <p:spPr>
          <a:xfrm>
            <a:off x="882443" y="4762815"/>
            <a:ext cx="1262219" cy="1518321"/>
          </a:xfrm>
          <a:prstGeom prst="rect">
            <a:avLst/>
          </a:prstGeom>
        </p:spPr>
      </p:pic>
      <p:sp>
        <p:nvSpPr>
          <p:cNvPr id="12" name="Rectangle 11"/>
          <p:cNvSpPr/>
          <p:nvPr/>
        </p:nvSpPr>
        <p:spPr>
          <a:xfrm>
            <a:off x="685800" y="6385796"/>
            <a:ext cx="2622577" cy="369332"/>
          </a:xfrm>
          <a:prstGeom prst="rect">
            <a:avLst/>
          </a:prstGeom>
        </p:spPr>
        <p:txBody>
          <a:bodyPr wrap="none">
            <a:spAutoFit/>
          </a:bodyPr>
          <a:lstStyle/>
          <a:p>
            <a:r>
              <a:rPr lang="en-GB" b="1" dirty="0"/>
              <a:t>1993 - 2003 </a:t>
            </a:r>
            <a:r>
              <a:rPr lang="en-GB" dirty="0"/>
              <a:t>Fr. G. Murphy</a:t>
            </a:r>
          </a:p>
        </p:txBody>
      </p:sp>
      <p:pic>
        <p:nvPicPr>
          <p:cNvPr id="13" name="Picture 12"/>
          <p:cNvPicPr>
            <a:picLocks noChangeAspect="1"/>
          </p:cNvPicPr>
          <p:nvPr/>
        </p:nvPicPr>
        <p:blipFill>
          <a:blip r:embed="rId6"/>
          <a:stretch>
            <a:fillRect/>
          </a:stretch>
        </p:blipFill>
        <p:spPr>
          <a:xfrm>
            <a:off x="3082350" y="2739854"/>
            <a:ext cx="1469475" cy="1182336"/>
          </a:xfrm>
          <a:prstGeom prst="rect">
            <a:avLst/>
          </a:prstGeom>
        </p:spPr>
      </p:pic>
      <p:sp>
        <p:nvSpPr>
          <p:cNvPr id="14" name="Rectangle 13"/>
          <p:cNvSpPr/>
          <p:nvPr/>
        </p:nvSpPr>
        <p:spPr>
          <a:xfrm>
            <a:off x="3082350" y="4062259"/>
            <a:ext cx="2677592" cy="369332"/>
          </a:xfrm>
          <a:prstGeom prst="rect">
            <a:avLst/>
          </a:prstGeom>
        </p:spPr>
        <p:txBody>
          <a:bodyPr wrap="none">
            <a:spAutoFit/>
          </a:bodyPr>
          <a:lstStyle/>
          <a:p>
            <a:r>
              <a:rPr lang="en-GB" b="1" dirty="0"/>
              <a:t>1977 -1993 </a:t>
            </a:r>
            <a:r>
              <a:rPr lang="en-GB" dirty="0"/>
              <a:t>Fr T. B. Quilter </a:t>
            </a:r>
          </a:p>
        </p:txBody>
      </p:sp>
      <p:pic>
        <p:nvPicPr>
          <p:cNvPr id="15" name="Picture 14"/>
          <p:cNvPicPr>
            <a:picLocks noChangeAspect="1"/>
          </p:cNvPicPr>
          <p:nvPr/>
        </p:nvPicPr>
        <p:blipFill>
          <a:blip r:embed="rId7"/>
          <a:stretch>
            <a:fillRect/>
          </a:stretch>
        </p:blipFill>
        <p:spPr>
          <a:xfrm>
            <a:off x="3017824" y="1516080"/>
            <a:ext cx="581106" cy="809738"/>
          </a:xfrm>
          <a:prstGeom prst="rect">
            <a:avLst/>
          </a:prstGeom>
        </p:spPr>
      </p:pic>
      <p:sp>
        <p:nvSpPr>
          <p:cNvPr id="16" name="Rectangle 15"/>
          <p:cNvSpPr/>
          <p:nvPr/>
        </p:nvSpPr>
        <p:spPr>
          <a:xfrm>
            <a:off x="3618324" y="1701111"/>
            <a:ext cx="1982466" cy="369332"/>
          </a:xfrm>
          <a:prstGeom prst="rect">
            <a:avLst/>
          </a:prstGeom>
        </p:spPr>
        <p:txBody>
          <a:bodyPr wrap="none">
            <a:spAutoFit/>
          </a:bodyPr>
          <a:lstStyle/>
          <a:p>
            <a:r>
              <a:rPr lang="en-GB" b="1" dirty="0"/>
              <a:t>1968</a:t>
            </a:r>
            <a:r>
              <a:rPr lang="en-GB" dirty="0"/>
              <a:t> Fr. D Sheahan</a:t>
            </a:r>
          </a:p>
        </p:txBody>
      </p:sp>
    </p:spTree>
    <p:extLst>
      <p:ext uri="{BB962C8B-B14F-4D97-AF65-F5344CB8AC3E}">
        <p14:creationId xmlns:p14="http://schemas.microsoft.com/office/powerpoint/2010/main" val="23961137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1000"/>
                                        <p:tgtEl>
                                          <p:spTgt spid="3">
                                            <p:txEl>
                                              <p:pRg st="1" end="1"/>
                                            </p:txEl>
                                          </p:spTgt>
                                        </p:tgtEl>
                                      </p:cBhvr>
                                    </p:animEffect>
                                    <p:anim calcmode="lin" valueType="num">
                                      <p:cBhvr>
                                        <p:cTn id="8"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5"/>
                                        </p:tgtEl>
                                        <p:attrNameLst>
                                          <p:attrName>style.visibility</p:attrName>
                                        </p:attrNameLst>
                                      </p:cBhvr>
                                      <p:to>
                                        <p:strVal val="visible"/>
                                      </p:to>
                                    </p:set>
                                    <p:animEffect transition="in" filter="fade">
                                      <p:cBhvr>
                                        <p:cTn id="14" dur="1000"/>
                                        <p:tgtEl>
                                          <p:spTgt spid="15"/>
                                        </p:tgtEl>
                                      </p:cBhvr>
                                    </p:animEffect>
                                    <p:anim calcmode="lin" valueType="num">
                                      <p:cBhvr>
                                        <p:cTn id="15" dur="1000" fill="hold"/>
                                        <p:tgtEl>
                                          <p:spTgt spid="15"/>
                                        </p:tgtEl>
                                        <p:attrNameLst>
                                          <p:attrName>ppt_x</p:attrName>
                                        </p:attrNameLst>
                                      </p:cBhvr>
                                      <p:tavLst>
                                        <p:tav tm="0">
                                          <p:val>
                                            <p:strVal val="#ppt_x"/>
                                          </p:val>
                                        </p:tav>
                                        <p:tav tm="100000">
                                          <p:val>
                                            <p:strVal val="#ppt_x"/>
                                          </p:val>
                                        </p:tav>
                                      </p:tavLst>
                                    </p:anim>
                                    <p:anim calcmode="lin" valueType="num">
                                      <p:cBhvr>
                                        <p:cTn id="16"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16">
                                            <p:txEl>
                                              <p:pRg st="0" end="0"/>
                                            </p:txEl>
                                          </p:spTgt>
                                        </p:tgtEl>
                                        <p:attrNameLst>
                                          <p:attrName>style.visibility</p:attrName>
                                        </p:attrNameLst>
                                      </p:cBhvr>
                                      <p:to>
                                        <p:strVal val="visible"/>
                                      </p:to>
                                    </p:set>
                                    <p:animEffect transition="in" filter="fade">
                                      <p:cBhvr>
                                        <p:cTn id="21" dur="1000"/>
                                        <p:tgtEl>
                                          <p:spTgt spid="16">
                                            <p:txEl>
                                              <p:pRg st="0" end="0"/>
                                            </p:txEl>
                                          </p:spTgt>
                                        </p:tgtEl>
                                      </p:cBhvr>
                                    </p:animEffect>
                                    <p:anim calcmode="lin" valueType="num">
                                      <p:cBhvr>
                                        <p:cTn id="22" dur="1000" fill="hold"/>
                                        <p:tgtEl>
                                          <p:spTgt spid="16">
                                            <p:txEl>
                                              <p:pRg st="0" end="0"/>
                                            </p:txEl>
                                          </p:spTgt>
                                        </p:tgtEl>
                                        <p:attrNameLst>
                                          <p:attrName>ppt_x</p:attrName>
                                        </p:attrNameLst>
                                      </p:cBhvr>
                                      <p:tavLst>
                                        <p:tav tm="0">
                                          <p:val>
                                            <p:strVal val="#ppt_x"/>
                                          </p:val>
                                        </p:tav>
                                        <p:tav tm="100000">
                                          <p:val>
                                            <p:strVal val="#ppt_x"/>
                                          </p:val>
                                        </p:tav>
                                      </p:tavLst>
                                    </p:anim>
                                    <p:anim calcmode="lin" valueType="num">
                                      <p:cBhvr>
                                        <p:cTn id="23" dur="1000" fill="hold"/>
                                        <p:tgtEl>
                                          <p:spTgt spid="16">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3">
                                            <p:txEl>
                                              <p:pRg st="5" end="5"/>
                                            </p:txEl>
                                          </p:spTgt>
                                        </p:tgtEl>
                                        <p:attrNameLst>
                                          <p:attrName>style.visibility</p:attrName>
                                        </p:attrNameLst>
                                      </p:cBhvr>
                                      <p:to>
                                        <p:strVal val="visible"/>
                                      </p:to>
                                    </p:set>
                                    <p:animEffect transition="in" filter="fade">
                                      <p:cBhvr>
                                        <p:cTn id="28" dur="1000"/>
                                        <p:tgtEl>
                                          <p:spTgt spid="3">
                                            <p:txEl>
                                              <p:pRg st="5" end="5"/>
                                            </p:txEl>
                                          </p:spTgt>
                                        </p:tgtEl>
                                      </p:cBhvr>
                                    </p:animEffect>
                                    <p:anim calcmode="lin" valueType="num">
                                      <p:cBhvr>
                                        <p:cTn id="29"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13"/>
                                        </p:tgtEl>
                                        <p:attrNameLst>
                                          <p:attrName>style.visibility</p:attrName>
                                        </p:attrNameLst>
                                      </p:cBhvr>
                                      <p:to>
                                        <p:strVal val="visible"/>
                                      </p:to>
                                    </p:set>
                                    <p:animEffect transition="in" filter="fade">
                                      <p:cBhvr>
                                        <p:cTn id="35" dur="1000"/>
                                        <p:tgtEl>
                                          <p:spTgt spid="13"/>
                                        </p:tgtEl>
                                      </p:cBhvr>
                                    </p:animEffect>
                                    <p:anim calcmode="lin" valueType="num">
                                      <p:cBhvr>
                                        <p:cTn id="36" dur="1000" fill="hold"/>
                                        <p:tgtEl>
                                          <p:spTgt spid="13"/>
                                        </p:tgtEl>
                                        <p:attrNameLst>
                                          <p:attrName>ppt_x</p:attrName>
                                        </p:attrNameLst>
                                      </p:cBhvr>
                                      <p:tavLst>
                                        <p:tav tm="0">
                                          <p:val>
                                            <p:strVal val="#ppt_x"/>
                                          </p:val>
                                        </p:tav>
                                        <p:tav tm="100000">
                                          <p:val>
                                            <p:strVal val="#ppt_x"/>
                                          </p:val>
                                        </p:tav>
                                      </p:tavLst>
                                    </p:anim>
                                    <p:anim calcmode="lin" valueType="num">
                                      <p:cBhvr>
                                        <p:cTn id="37"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grpId="0" nodeType="clickEffect">
                                  <p:stCondLst>
                                    <p:cond delay="0"/>
                                  </p:stCondLst>
                                  <p:childTnLst>
                                    <p:set>
                                      <p:cBhvr>
                                        <p:cTn id="41" dur="1" fill="hold">
                                          <p:stCondLst>
                                            <p:cond delay="0"/>
                                          </p:stCondLst>
                                        </p:cTn>
                                        <p:tgtEl>
                                          <p:spTgt spid="14"/>
                                        </p:tgtEl>
                                        <p:attrNameLst>
                                          <p:attrName>style.visibility</p:attrName>
                                        </p:attrNameLst>
                                      </p:cBhvr>
                                      <p:to>
                                        <p:strVal val="visible"/>
                                      </p:to>
                                    </p:set>
                                    <p:animEffect transition="in" filter="fade">
                                      <p:cBhvr>
                                        <p:cTn id="42" dur="1000"/>
                                        <p:tgtEl>
                                          <p:spTgt spid="14"/>
                                        </p:tgtEl>
                                      </p:cBhvr>
                                    </p:animEffect>
                                    <p:anim calcmode="lin" valueType="num">
                                      <p:cBhvr>
                                        <p:cTn id="43" dur="1000" fill="hold"/>
                                        <p:tgtEl>
                                          <p:spTgt spid="14"/>
                                        </p:tgtEl>
                                        <p:attrNameLst>
                                          <p:attrName>ppt_x</p:attrName>
                                        </p:attrNameLst>
                                      </p:cBhvr>
                                      <p:tavLst>
                                        <p:tav tm="0">
                                          <p:val>
                                            <p:strVal val="#ppt_x"/>
                                          </p:val>
                                        </p:tav>
                                        <p:tav tm="100000">
                                          <p:val>
                                            <p:strVal val="#ppt_x"/>
                                          </p:val>
                                        </p:tav>
                                      </p:tavLst>
                                    </p:anim>
                                    <p:anim calcmode="lin" valueType="num">
                                      <p:cBhvr>
                                        <p:cTn id="44"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nodeType="clickEffect">
                                  <p:stCondLst>
                                    <p:cond delay="0"/>
                                  </p:stCondLst>
                                  <p:childTnLst>
                                    <p:set>
                                      <p:cBhvr>
                                        <p:cTn id="48" dur="1" fill="hold">
                                          <p:stCondLst>
                                            <p:cond delay="0"/>
                                          </p:stCondLst>
                                        </p:cTn>
                                        <p:tgtEl>
                                          <p:spTgt spid="11"/>
                                        </p:tgtEl>
                                        <p:attrNameLst>
                                          <p:attrName>style.visibility</p:attrName>
                                        </p:attrNameLst>
                                      </p:cBhvr>
                                      <p:to>
                                        <p:strVal val="visible"/>
                                      </p:to>
                                    </p:set>
                                    <p:animEffect transition="in" filter="fade">
                                      <p:cBhvr>
                                        <p:cTn id="49" dur="1000"/>
                                        <p:tgtEl>
                                          <p:spTgt spid="11"/>
                                        </p:tgtEl>
                                      </p:cBhvr>
                                    </p:animEffect>
                                    <p:anim calcmode="lin" valueType="num">
                                      <p:cBhvr>
                                        <p:cTn id="50" dur="1000" fill="hold"/>
                                        <p:tgtEl>
                                          <p:spTgt spid="11"/>
                                        </p:tgtEl>
                                        <p:attrNameLst>
                                          <p:attrName>ppt_x</p:attrName>
                                        </p:attrNameLst>
                                      </p:cBhvr>
                                      <p:tavLst>
                                        <p:tav tm="0">
                                          <p:val>
                                            <p:strVal val="#ppt_x"/>
                                          </p:val>
                                        </p:tav>
                                        <p:tav tm="100000">
                                          <p:val>
                                            <p:strVal val="#ppt_x"/>
                                          </p:val>
                                        </p:tav>
                                      </p:tavLst>
                                    </p:anim>
                                    <p:anim calcmode="lin" valueType="num">
                                      <p:cBhvr>
                                        <p:cTn id="51"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42" presetClass="entr" presetSubtype="0" fill="hold" grpId="0" nodeType="clickEffect">
                                  <p:stCondLst>
                                    <p:cond delay="0"/>
                                  </p:stCondLst>
                                  <p:childTnLst>
                                    <p:set>
                                      <p:cBhvr>
                                        <p:cTn id="55" dur="1" fill="hold">
                                          <p:stCondLst>
                                            <p:cond delay="0"/>
                                          </p:stCondLst>
                                        </p:cTn>
                                        <p:tgtEl>
                                          <p:spTgt spid="12"/>
                                        </p:tgtEl>
                                        <p:attrNameLst>
                                          <p:attrName>style.visibility</p:attrName>
                                        </p:attrNameLst>
                                      </p:cBhvr>
                                      <p:to>
                                        <p:strVal val="visible"/>
                                      </p:to>
                                    </p:set>
                                    <p:animEffect transition="in" filter="fade">
                                      <p:cBhvr>
                                        <p:cTn id="56" dur="1000"/>
                                        <p:tgtEl>
                                          <p:spTgt spid="12"/>
                                        </p:tgtEl>
                                      </p:cBhvr>
                                    </p:animEffect>
                                    <p:anim calcmode="lin" valueType="num">
                                      <p:cBhvr>
                                        <p:cTn id="57" dur="1000" fill="hold"/>
                                        <p:tgtEl>
                                          <p:spTgt spid="12"/>
                                        </p:tgtEl>
                                        <p:attrNameLst>
                                          <p:attrName>ppt_x</p:attrName>
                                        </p:attrNameLst>
                                      </p:cBhvr>
                                      <p:tavLst>
                                        <p:tav tm="0">
                                          <p:val>
                                            <p:strVal val="#ppt_x"/>
                                          </p:val>
                                        </p:tav>
                                        <p:tav tm="100000">
                                          <p:val>
                                            <p:strVal val="#ppt_x"/>
                                          </p:val>
                                        </p:tav>
                                      </p:tavLst>
                                    </p:anim>
                                    <p:anim calcmode="lin" valueType="num">
                                      <p:cBhvr>
                                        <p:cTn id="58"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42" presetClass="entr" presetSubtype="0" fill="hold" nodeType="clickEffect">
                                  <p:stCondLst>
                                    <p:cond delay="0"/>
                                  </p:stCondLst>
                                  <p:childTnLst>
                                    <p:set>
                                      <p:cBhvr>
                                        <p:cTn id="62" dur="1" fill="hold">
                                          <p:stCondLst>
                                            <p:cond delay="0"/>
                                          </p:stCondLst>
                                        </p:cTn>
                                        <p:tgtEl>
                                          <p:spTgt spid="4"/>
                                        </p:tgtEl>
                                        <p:attrNameLst>
                                          <p:attrName>style.visibility</p:attrName>
                                        </p:attrNameLst>
                                      </p:cBhvr>
                                      <p:to>
                                        <p:strVal val="visible"/>
                                      </p:to>
                                    </p:set>
                                    <p:animEffect transition="in" filter="fade">
                                      <p:cBhvr>
                                        <p:cTn id="63" dur="1000"/>
                                        <p:tgtEl>
                                          <p:spTgt spid="4"/>
                                        </p:tgtEl>
                                      </p:cBhvr>
                                    </p:animEffect>
                                    <p:anim calcmode="lin" valueType="num">
                                      <p:cBhvr>
                                        <p:cTn id="64" dur="1000" fill="hold"/>
                                        <p:tgtEl>
                                          <p:spTgt spid="4"/>
                                        </p:tgtEl>
                                        <p:attrNameLst>
                                          <p:attrName>ppt_x</p:attrName>
                                        </p:attrNameLst>
                                      </p:cBhvr>
                                      <p:tavLst>
                                        <p:tav tm="0">
                                          <p:val>
                                            <p:strVal val="#ppt_x"/>
                                          </p:val>
                                        </p:tav>
                                        <p:tav tm="100000">
                                          <p:val>
                                            <p:strVal val="#ppt_x"/>
                                          </p:val>
                                        </p:tav>
                                      </p:tavLst>
                                    </p:anim>
                                    <p:anim calcmode="lin" valueType="num">
                                      <p:cBhvr>
                                        <p:cTn id="65"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66" fill="hold">
                      <p:stCondLst>
                        <p:cond delay="indefinite"/>
                      </p:stCondLst>
                      <p:childTnLst>
                        <p:par>
                          <p:cTn id="67" fill="hold">
                            <p:stCondLst>
                              <p:cond delay="0"/>
                            </p:stCondLst>
                            <p:childTnLst>
                              <p:par>
                                <p:cTn id="68" presetID="42" presetClass="entr" presetSubtype="0" fill="hold" grpId="0" nodeType="clickEffect">
                                  <p:stCondLst>
                                    <p:cond delay="0"/>
                                  </p:stCondLst>
                                  <p:childTnLst>
                                    <p:set>
                                      <p:cBhvr>
                                        <p:cTn id="69" dur="1" fill="hold">
                                          <p:stCondLst>
                                            <p:cond delay="0"/>
                                          </p:stCondLst>
                                        </p:cTn>
                                        <p:tgtEl>
                                          <p:spTgt spid="5"/>
                                        </p:tgtEl>
                                        <p:attrNameLst>
                                          <p:attrName>style.visibility</p:attrName>
                                        </p:attrNameLst>
                                      </p:cBhvr>
                                      <p:to>
                                        <p:strVal val="visible"/>
                                      </p:to>
                                    </p:set>
                                    <p:animEffect transition="in" filter="fade">
                                      <p:cBhvr>
                                        <p:cTn id="70" dur="1000"/>
                                        <p:tgtEl>
                                          <p:spTgt spid="5"/>
                                        </p:tgtEl>
                                      </p:cBhvr>
                                    </p:animEffect>
                                    <p:anim calcmode="lin" valueType="num">
                                      <p:cBhvr>
                                        <p:cTn id="71" dur="1000" fill="hold"/>
                                        <p:tgtEl>
                                          <p:spTgt spid="5"/>
                                        </p:tgtEl>
                                        <p:attrNameLst>
                                          <p:attrName>ppt_x</p:attrName>
                                        </p:attrNameLst>
                                      </p:cBhvr>
                                      <p:tavLst>
                                        <p:tav tm="0">
                                          <p:val>
                                            <p:strVal val="#ppt_x"/>
                                          </p:val>
                                        </p:tav>
                                        <p:tav tm="100000">
                                          <p:val>
                                            <p:strVal val="#ppt_x"/>
                                          </p:val>
                                        </p:tav>
                                      </p:tavLst>
                                    </p:anim>
                                    <p:anim calcmode="lin" valueType="num">
                                      <p:cBhvr>
                                        <p:cTn id="72"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73" fill="hold">
                      <p:stCondLst>
                        <p:cond delay="indefinite"/>
                      </p:stCondLst>
                      <p:childTnLst>
                        <p:par>
                          <p:cTn id="74" fill="hold">
                            <p:stCondLst>
                              <p:cond delay="0"/>
                            </p:stCondLst>
                            <p:childTnLst>
                              <p:par>
                                <p:cTn id="75" presetID="42" presetClass="entr" presetSubtype="0" fill="hold" nodeType="clickEffect">
                                  <p:stCondLst>
                                    <p:cond delay="0"/>
                                  </p:stCondLst>
                                  <p:childTnLst>
                                    <p:set>
                                      <p:cBhvr>
                                        <p:cTn id="76" dur="1" fill="hold">
                                          <p:stCondLst>
                                            <p:cond delay="0"/>
                                          </p:stCondLst>
                                        </p:cTn>
                                        <p:tgtEl>
                                          <p:spTgt spid="9"/>
                                        </p:tgtEl>
                                        <p:attrNameLst>
                                          <p:attrName>style.visibility</p:attrName>
                                        </p:attrNameLst>
                                      </p:cBhvr>
                                      <p:to>
                                        <p:strVal val="visible"/>
                                      </p:to>
                                    </p:set>
                                    <p:animEffect transition="in" filter="fade">
                                      <p:cBhvr>
                                        <p:cTn id="77" dur="1000"/>
                                        <p:tgtEl>
                                          <p:spTgt spid="9"/>
                                        </p:tgtEl>
                                      </p:cBhvr>
                                    </p:animEffect>
                                    <p:anim calcmode="lin" valueType="num">
                                      <p:cBhvr>
                                        <p:cTn id="78" dur="1000" fill="hold"/>
                                        <p:tgtEl>
                                          <p:spTgt spid="9"/>
                                        </p:tgtEl>
                                        <p:attrNameLst>
                                          <p:attrName>ppt_x</p:attrName>
                                        </p:attrNameLst>
                                      </p:cBhvr>
                                      <p:tavLst>
                                        <p:tav tm="0">
                                          <p:val>
                                            <p:strVal val="#ppt_x"/>
                                          </p:val>
                                        </p:tav>
                                        <p:tav tm="100000">
                                          <p:val>
                                            <p:strVal val="#ppt_x"/>
                                          </p:val>
                                        </p:tav>
                                      </p:tavLst>
                                    </p:anim>
                                    <p:anim calcmode="lin" valueType="num">
                                      <p:cBhvr>
                                        <p:cTn id="7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80" fill="hold">
                      <p:stCondLst>
                        <p:cond delay="indefinite"/>
                      </p:stCondLst>
                      <p:childTnLst>
                        <p:par>
                          <p:cTn id="81" fill="hold">
                            <p:stCondLst>
                              <p:cond delay="0"/>
                            </p:stCondLst>
                            <p:childTnLst>
                              <p:par>
                                <p:cTn id="82" presetID="42" presetClass="entr" presetSubtype="0" fill="hold" grpId="0" nodeType="clickEffect">
                                  <p:stCondLst>
                                    <p:cond delay="0"/>
                                  </p:stCondLst>
                                  <p:childTnLst>
                                    <p:set>
                                      <p:cBhvr>
                                        <p:cTn id="83" dur="1" fill="hold">
                                          <p:stCondLst>
                                            <p:cond delay="0"/>
                                          </p:stCondLst>
                                        </p:cTn>
                                        <p:tgtEl>
                                          <p:spTgt spid="10"/>
                                        </p:tgtEl>
                                        <p:attrNameLst>
                                          <p:attrName>style.visibility</p:attrName>
                                        </p:attrNameLst>
                                      </p:cBhvr>
                                      <p:to>
                                        <p:strVal val="visible"/>
                                      </p:to>
                                    </p:set>
                                    <p:animEffect transition="in" filter="fade">
                                      <p:cBhvr>
                                        <p:cTn id="84" dur="1000"/>
                                        <p:tgtEl>
                                          <p:spTgt spid="10"/>
                                        </p:tgtEl>
                                      </p:cBhvr>
                                    </p:animEffect>
                                    <p:anim calcmode="lin" valueType="num">
                                      <p:cBhvr>
                                        <p:cTn id="85" dur="1000" fill="hold"/>
                                        <p:tgtEl>
                                          <p:spTgt spid="10"/>
                                        </p:tgtEl>
                                        <p:attrNameLst>
                                          <p:attrName>ppt_x</p:attrName>
                                        </p:attrNameLst>
                                      </p:cBhvr>
                                      <p:tavLst>
                                        <p:tav tm="0">
                                          <p:val>
                                            <p:strVal val="#ppt_x"/>
                                          </p:val>
                                        </p:tav>
                                        <p:tav tm="100000">
                                          <p:val>
                                            <p:strVal val="#ppt_x"/>
                                          </p:val>
                                        </p:tav>
                                      </p:tavLst>
                                    </p:anim>
                                    <p:anim calcmode="lin" valueType="num">
                                      <p:cBhvr>
                                        <p:cTn id="86"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10" grpId="0"/>
      <p:bldP spid="12" grpId="0"/>
      <p:bldP spid="14"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228600"/>
            <a:ext cx="8229600" cy="762000"/>
          </a:xfrm>
          <a:ln>
            <a:solidFill>
              <a:srgbClr val="002060"/>
            </a:solidFill>
          </a:ln>
        </p:spPr>
        <p:txBody>
          <a:bodyPr>
            <a:normAutofit/>
          </a:bodyPr>
          <a:lstStyle/>
          <a:p>
            <a:r>
              <a:rPr lang="en-GB" b="1" dirty="0">
                <a:solidFill>
                  <a:srgbClr val="002060"/>
                </a:solidFill>
              </a:rPr>
              <a:t>2017 – </a:t>
            </a:r>
            <a:r>
              <a:rPr lang="en-GB" b="1" dirty="0" smtClean="0">
                <a:solidFill>
                  <a:srgbClr val="002060"/>
                </a:solidFill>
              </a:rPr>
              <a:t>Present </a:t>
            </a:r>
            <a:r>
              <a:rPr lang="en-GB" dirty="0" smtClean="0">
                <a:solidFill>
                  <a:srgbClr val="002060"/>
                </a:solidFill>
              </a:rPr>
              <a:t>Fr. </a:t>
            </a:r>
            <a:r>
              <a:rPr lang="en-GB" dirty="0">
                <a:solidFill>
                  <a:srgbClr val="002060"/>
                </a:solidFill>
              </a:rPr>
              <a:t>D. </a:t>
            </a:r>
            <a:r>
              <a:rPr lang="en-GB" dirty="0" err="1" smtClean="0">
                <a:solidFill>
                  <a:srgbClr val="002060"/>
                </a:solidFill>
              </a:rPr>
              <a:t>Heakin</a:t>
            </a:r>
            <a:endParaRPr lang="en-GB" dirty="0">
              <a:solidFill>
                <a:srgbClr val="002060"/>
              </a:solidFill>
            </a:endParaRPr>
          </a:p>
        </p:txBody>
      </p:sp>
      <p:sp>
        <p:nvSpPr>
          <p:cNvPr id="4" name="Rectangle 3"/>
          <p:cNvSpPr/>
          <p:nvPr/>
        </p:nvSpPr>
        <p:spPr>
          <a:xfrm>
            <a:off x="216877" y="1351238"/>
            <a:ext cx="5867400" cy="4801314"/>
          </a:xfrm>
          <a:prstGeom prst="rect">
            <a:avLst/>
          </a:prstGeom>
        </p:spPr>
        <p:txBody>
          <a:bodyPr wrap="square">
            <a:spAutoFit/>
          </a:bodyPr>
          <a:lstStyle/>
          <a:p>
            <a:pPr fontAlgn="base"/>
            <a:r>
              <a:rPr lang="en-GB" b="1" dirty="0">
                <a:solidFill>
                  <a:srgbClr val="002060"/>
                </a:solidFill>
                <a:latin typeface="pt sans"/>
              </a:rPr>
              <a:t>Father Dermot </a:t>
            </a:r>
            <a:r>
              <a:rPr lang="en-GB" b="1" dirty="0" err="1">
                <a:solidFill>
                  <a:srgbClr val="002060"/>
                </a:solidFill>
                <a:latin typeface="pt sans"/>
              </a:rPr>
              <a:t>Heakin</a:t>
            </a:r>
            <a:r>
              <a:rPr lang="en-GB" b="1" dirty="0">
                <a:solidFill>
                  <a:srgbClr val="002060"/>
                </a:solidFill>
                <a:latin typeface="pt sans"/>
              </a:rPr>
              <a:t> was ordained on the 21/06/1975 at Salford Cathedral by Bishop Holland. Father </a:t>
            </a:r>
            <a:r>
              <a:rPr lang="en-GB" b="1" dirty="0" err="1">
                <a:solidFill>
                  <a:srgbClr val="002060"/>
                </a:solidFill>
                <a:latin typeface="pt sans"/>
              </a:rPr>
              <a:t>Heakin</a:t>
            </a:r>
            <a:r>
              <a:rPr lang="en-GB" b="1" dirty="0">
                <a:solidFill>
                  <a:srgbClr val="002060"/>
                </a:solidFill>
                <a:latin typeface="pt sans"/>
              </a:rPr>
              <a:t> was born in Salford, one of nine children. His brother Leo is also a priest ordained in 1969</a:t>
            </a:r>
            <a:r>
              <a:rPr lang="en-GB" b="1" dirty="0" smtClean="0">
                <a:solidFill>
                  <a:srgbClr val="002060"/>
                </a:solidFill>
                <a:latin typeface="pt sans"/>
              </a:rPr>
              <a:t>.</a:t>
            </a:r>
          </a:p>
          <a:p>
            <a:pPr fontAlgn="base"/>
            <a:endParaRPr lang="en-GB" b="1" dirty="0">
              <a:solidFill>
                <a:srgbClr val="002060"/>
              </a:solidFill>
              <a:latin typeface="pt sans"/>
            </a:endParaRPr>
          </a:p>
          <a:p>
            <a:pPr fontAlgn="base"/>
            <a:r>
              <a:rPr lang="en-GB" b="1" dirty="0">
                <a:solidFill>
                  <a:srgbClr val="002060"/>
                </a:solidFill>
                <a:latin typeface="pt sans"/>
              </a:rPr>
              <a:t>Father spent six years from 1984-90 as a Missionary Priest in the Diocese of Kisumu in Kenya. In his spare time Father enjoys sailing, kayaking, windsurfing and playing the guitar</a:t>
            </a:r>
            <a:r>
              <a:rPr lang="en-GB" b="1" dirty="0" smtClean="0">
                <a:solidFill>
                  <a:srgbClr val="002060"/>
                </a:solidFill>
                <a:latin typeface="pt sans"/>
              </a:rPr>
              <a:t>.</a:t>
            </a:r>
          </a:p>
          <a:p>
            <a:pPr fontAlgn="base"/>
            <a:endParaRPr lang="en-GB" b="1" dirty="0">
              <a:solidFill>
                <a:srgbClr val="002060"/>
              </a:solidFill>
              <a:latin typeface="pt sans"/>
            </a:endParaRPr>
          </a:p>
          <a:p>
            <a:pPr fontAlgn="base"/>
            <a:r>
              <a:rPr lang="en-GB" b="1" dirty="0">
                <a:solidFill>
                  <a:srgbClr val="002060"/>
                </a:solidFill>
                <a:latin typeface="pt sans"/>
              </a:rPr>
              <a:t>Father </a:t>
            </a:r>
            <a:r>
              <a:rPr lang="en-GB" b="1" dirty="0" err="1">
                <a:solidFill>
                  <a:srgbClr val="002060"/>
                </a:solidFill>
                <a:latin typeface="pt sans"/>
              </a:rPr>
              <a:t>Heakin</a:t>
            </a:r>
            <a:r>
              <a:rPr lang="en-GB" b="1" dirty="0">
                <a:solidFill>
                  <a:srgbClr val="002060"/>
                </a:solidFill>
                <a:latin typeface="pt sans"/>
              </a:rPr>
              <a:t> lives at the Presbytery at St Osmund’s and celebrated his third anniversary at St Osmund’s Parish on 30th April 2020 and became Parish Priest for St Teresa’s in October 2019 when the churches amalgamated to form the Parish of Blessed Dominic </a:t>
            </a:r>
            <a:r>
              <a:rPr lang="en-GB" b="1" dirty="0" err="1">
                <a:solidFill>
                  <a:srgbClr val="002060"/>
                </a:solidFill>
                <a:latin typeface="pt sans"/>
              </a:rPr>
              <a:t>Barberi</a:t>
            </a:r>
            <a:r>
              <a:rPr lang="en-GB" b="1" dirty="0">
                <a:solidFill>
                  <a:srgbClr val="002060"/>
                </a:solidFill>
                <a:latin typeface="pt sans"/>
              </a:rPr>
              <a:t>.</a:t>
            </a:r>
            <a:endParaRPr lang="en-GB" b="1" i="0" dirty="0">
              <a:solidFill>
                <a:srgbClr val="002060"/>
              </a:solidFill>
              <a:effectLst/>
              <a:latin typeface="pt sans"/>
            </a:endParaRPr>
          </a:p>
        </p:txBody>
      </p:sp>
      <p:pic>
        <p:nvPicPr>
          <p:cNvPr id="5" name="Picture 4"/>
          <p:cNvPicPr>
            <a:picLocks noChangeAspect="1"/>
          </p:cNvPicPr>
          <p:nvPr/>
        </p:nvPicPr>
        <p:blipFill>
          <a:blip r:embed="rId2"/>
          <a:stretch>
            <a:fillRect/>
          </a:stretch>
        </p:blipFill>
        <p:spPr>
          <a:xfrm>
            <a:off x="6096000" y="1351238"/>
            <a:ext cx="2847643" cy="4496279"/>
          </a:xfrm>
          <a:prstGeom prst="rect">
            <a:avLst/>
          </a:prstGeom>
        </p:spPr>
      </p:pic>
    </p:spTree>
    <p:extLst>
      <p:ext uri="{BB962C8B-B14F-4D97-AF65-F5344CB8AC3E}">
        <p14:creationId xmlns:p14="http://schemas.microsoft.com/office/powerpoint/2010/main" val="1124866822"/>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57812" y="152400"/>
            <a:ext cx="3410097" cy="2557573"/>
          </a:xfrm>
          <a:prstGeom prst="rect">
            <a:avLst/>
          </a:prstGeom>
        </p:spPr>
      </p:pic>
      <p:pic>
        <p:nvPicPr>
          <p:cNvPr id="6" name="Content Placeholder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181600" y="152400"/>
            <a:ext cx="3948332" cy="2961249"/>
          </a:xfrm>
          <a:prstGeom prst="rect">
            <a:avLst/>
          </a:prstGeom>
        </p:spPr>
      </p:pic>
      <p:pic>
        <p:nvPicPr>
          <p:cNvPr id="4" name="Content Placeholder 3"/>
          <p:cNvPicPr>
            <a:picLocks noGrp="1" noChangeAspect="1"/>
          </p:cNvPicPr>
          <p:nvPr>
            <p:ph idx="1"/>
          </p:nvPr>
        </p:nvPicPr>
        <p:blipFill>
          <a:blip r:embed="rId4" cstate="print">
            <a:extLst>
              <a:ext uri="{28A0092B-C50C-407E-A947-70E740481C1C}">
                <a14:useLocalDpi xmlns:a14="http://schemas.microsoft.com/office/drawing/2010/main" val="0"/>
              </a:ext>
            </a:extLst>
          </a:blip>
          <a:stretch>
            <a:fillRect/>
          </a:stretch>
        </p:blipFill>
        <p:spPr>
          <a:xfrm>
            <a:off x="2329817" y="2481296"/>
            <a:ext cx="4261739" cy="3196304"/>
          </a:xfrm>
        </p:spPr>
      </p:pic>
      <p:sp>
        <p:nvSpPr>
          <p:cNvPr id="5" name="TextBox 4"/>
          <p:cNvSpPr txBox="1"/>
          <p:nvPr/>
        </p:nvSpPr>
        <p:spPr>
          <a:xfrm>
            <a:off x="827721" y="5695185"/>
            <a:ext cx="7467600" cy="1200329"/>
          </a:xfrm>
          <a:prstGeom prst="rect">
            <a:avLst/>
          </a:prstGeom>
          <a:noFill/>
        </p:spPr>
        <p:txBody>
          <a:bodyPr wrap="square" rtlCol="0">
            <a:spAutoFit/>
          </a:bodyPr>
          <a:lstStyle/>
          <a:p>
            <a:pPr algn="ctr"/>
            <a:r>
              <a:rPr lang="en-GB" sz="3600" b="1" dirty="0">
                <a:solidFill>
                  <a:srgbClr val="002060"/>
                </a:solidFill>
                <a:latin typeface="Arial Black" panose="020B0A04020102020204" pitchFamily="34" charset="0"/>
              </a:rPr>
              <a:t>The </a:t>
            </a:r>
            <a:r>
              <a:rPr lang="en-GB" sz="3600" b="1" dirty="0" smtClean="0">
                <a:solidFill>
                  <a:srgbClr val="002060"/>
                </a:solidFill>
                <a:latin typeface="Arial Black" panose="020B0A04020102020204" pitchFamily="34" charset="0"/>
              </a:rPr>
              <a:t>Moss Primary school </a:t>
            </a:r>
            <a:r>
              <a:rPr lang="en-GB" sz="3600" b="1" dirty="0">
                <a:solidFill>
                  <a:srgbClr val="002060"/>
                </a:solidFill>
                <a:latin typeface="Arial Black" panose="020B0A04020102020204" pitchFamily="34" charset="0"/>
              </a:rPr>
              <a:t>before the builders came… </a:t>
            </a:r>
            <a:endParaRPr lang="en-GB" sz="3600" b="1" dirty="0">
              <a:solidFill>
                <a:srgbClr val="002060"/>
              </a:solidFill>
              <a:latin typeface="Arial Black" panose="020B0A04020102020204" pitchFamily="34" charset="0"/>
            </a:endParaRPr>
          </a:p>
        </p:txBody>
      </p:sp>
    </p:spTree>
    <p:extLst>
      <p:ext uri="{BB962C8B-B14F-4D97-AF65-F5344CB8AC3E}">
        <p14:creationId xmlns:p14="http://schemas.microsoft.com/office/powerpoint/2010/main" val="3861972257"/>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79009" y="76200"/>
            <a:ext cx="4648200" cy="3098800"/>
          </a:xfrm>
          <a:prstGeom prst="rect">
            <a:avLst/>
          </a:prstGeom>
        </p:spPr>
      </p:pic>
      <p:sp>
        <p:nvSpPr>
          <p:cNvPr id="6" name="Subtitle 2"/>
          <p:cNvSpPr txBox="1">
            <a:spLocks/>
          </p:cNvSpPr>
          <p:nvPr/>
        </p:nvSpPr>
        <p:spPr>
          <a:xfrm>
            <a:off x="304800" y="5467853"/>
            <a:ext cx="8458200" cy="421674"/>
          </a:xfrm>
          <a:prstGeom prst="rect">
            <a:avLst/>
          </a:prstGeom>
        </p:spPr>
        <p:txBody>
          <a:bodyPr vert="horz" lIns="68580" tIns="34290" rIns="68580" bIns="3429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GB" sz="2800" dirty="0">
                <a:solidFill>
                  <a:srgbClr val="002060"/>
                </a:solidFill>
                <a:latin typeface="Arial Black" panose="020B0A04020102020204" pitchFamily="34" charset="0"/>
              </a:rPr>
              <a:t>Building our new </a:t>
            </a:r>
            <a:r>
              <a:rPr lang="en-GB" sz="2800" dirty="0" smtClean="0">
                <a:solidFill>
                  <a:srgbClr val="002060"/>
                </a:solidFill>
                <a:latin typeface="Arial Black" panose="020B0A04020102020204" pitchFamily="34" charset="0"/>
              </a:rPr>
              <a:t>school</a:t>
            </a:r>
          </a:p>
          <a:p>
            <a:r>
              <a:rPr lang="en-GB" sz="2800" dirty="0" smtClean="0">
                <a:solidFill>
                  <a:srgbClr val="002060"/>
                </a:solidFill>
                <a:latin typeface="Arial Black" panose="020B0A04020102020204" pitchFamily="34" charset="0"/>
              </a:rPr>
              <a:t>SS Osmund &amp; Andrew’s RC Primary School</a:t>
            </a:r>
            <a:endParaRPr lang="en-GB" sz="2800" dirty="0">
              <a:solidFill>
                <a:srgbClr val="002060"/>
              </a:solidFill>
              <a:latin typeface="Arial Black" panose="020B0A04020102020204" pitchFamily="34" charset="0"/>
            </a:endParaRPr>
          </a:p>
        </p:txBody>
      </p:sp>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581400" y="1625600"/>
            <a:ext cx="5372100" cy="3581400"/>
          </a:xfrm>
          <a:prstGeom prst="rect">
            <a:avLst/>
          </a:prstGeom>
        </p:spPr>
      </p:pic>
    </p:spTree>
    <p:extLst>
      <p:ext uri="{BB962C8B-B14F-4D97-AF65-F5344CB8AC3E}">
        <p14:creationId xmlns:p14="http://schemas.microsoft.com/office/powerpoint/2010/main" val="2295872789"/>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0600" y="228600"/>
            <a:ext cx="6936260" cy="5202195"/>
          </a:xfrm>
          <a:prstGeom prst="rect">
            <a:avLst/>
          </a:prstGeom>
        </p:spPr>
      </p:pic>
      <p:sp>
        <p:nvSpPr>
          <p:cNvPr id="6" name="Subtitle 2"/>
          <p:cNvSpPr txBox="1">
            <a:spLocks/>
          </p:cNvSpPr>
          <p:nvPr/>
        </p:nvSpPr>
        <p:spPr>
          <a:xfrm>
            <a:off x="1541505" y="5536909"/>
            <a:ext cx="6060989" cy="421674"/>
          </a:xfrm>
          <a:prstGeom prst="rect">
            <a:avLst/>
          </a:prstGeom>
        </p:spPr>
        <p:txBody>
          <a:bodyPr vert="horz" lIns="68580" tIns="34290" rIns="68580" bIns="3429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GB" sz="2800" dirty="0">
                <a:solidFill>
                  <a:srgbClr val="002060"/>
                </a:solidFill>
                <a:latin typeface="Arial Black" panose="020B0A04020102020204" pitchFamily="34" charset="0"/>
              </a:rPr>
              <a:t>Knocking down St </a:t>
            </a:r>
            <a:r>
              <a:rPr lang="en-GB" sz="2800" dirty="0" err="1">
                <a:solidFill>
                  <a:srgbClr val="002060"/>
                </a:solidFill>
                <a:latin typeface="Arial Black" panose="020B0A04020102020204" pitchFamily="34" charset="0"/>
              </a:rPr>
              <a:t>Osmunds</a:t>
            </a:r>
            <a:endParaRPr lang="en-GB" sz="2800" dirty="0">
              <a:solidFill>
                <a:srgbClr val="002060"/>
              </a:solidFill>
              <a:latin typeface="Arial Black" panose="020B0A04020102020204" pitchFamily="34" charset="0"/>
            </a:endParaRPr>
          </a:p>
        </p:txBody>
      </p:sp>
    </p:spTree>
    <p:extLst>
      <p:ext uri="{BB962C8B-B14F-4D97-AF65-F5344CB8AC3E}">
        <p14:creationId xmlns:p14="http://schemas.microsoft.com/office/powerpoint/2010/main" val="1381263738"/>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604319" y="1203240"/>
            <a:ext cx="5710881" cy="4283161"/>
          </a:xfrm>
          <a:prstGeom prst="rect">
            <a:avLst/>
          </a:prstGeom>
        </p:spPr>
      </p:pic>
    </p:spTree>
    <p:extLst>
      <p:ext uri="{BB962C8B-B14F-4D97-AF65-F5344CB8AC3E}">
        <p14:creationId xmlns:p14="http://schemas.microsoft.com/office/powerpoint/2010/main" val="4103604888"/>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488990" y="1116742"/>
            <a:ext cx="5826211" cy="4369658"/>
          </a:xfrm>
          <a:prstGeom prst="rect">
            <a:avLst/>
          </a:prstGeom>
        </p:spPr>
      </p:pic>
    </p:spTree>
    <p:extLst>
      <p:ext uri="{BB962C8B-B14F-4D97-AF65-F5344CB8AC3E}">
        <p14:creationId xmlns:p14="http://schemas.microsoft.com/office/powerpoint/2010/main" val="379351917"/>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524000" y="838200"/>
            <a:ext cx="5891084" cy="4418313"/>
          </a:xfrm>
          <a:prstGeom prst="rect">
            <a:avLst/>
          </a:prstGeom>
        </p:spPr>
      </p:pic>
      <p:sp>
        <p:nvSpPr>
          <p:cNvPr id="6" name="Subtitle 2"/>
          <p:cNvSpPr txBox="1">
            <a:spLocks/>
          </p:cNvSpPr>
          <p:nvPr/>
        </p:nvSpPr>
        <p:spPr>
          <a:xfrm>
            <a:off x="240442" y="5562600"/>
            <a:ext cx="8458200" cy="421674"/>
          </a:xfrm>
          <a:prstGeom prst="rect">
            <a:avLst/>
          </a:prstGeom>
        </p:spPr>
        <p:txBody>
          <a:bodyPr vert="horz" lIns="68580" tIns="34290" rIns="68580" bIns="3429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GB" sz="3600" dirty="0">
                <a:solidFill>
                  <a:srgbClr val="002060"/>
                </a:solidFill>
                <a:latin typeface="Arial Black" panose="020B0A04020102020204" pitchFamily="34" charset="0"/>
              </a:rPr>
              <a:t>Knocking down St Andrews</a:t>
            </a:r>
            <a:endParaRPr lang="en-GB" sz="3600" dirty="0">
              <a:solidFill>
                <a:srgbClr val="002060"/>
              </a:solidFill>
              <a:latin typeface="Arial Black" panose="020B0A04020102020204" pitchFamily="34" charset="0"/>
            </a:endParaRPr>
          </a:p>
        </p:txBody>
      </p:sp>
    </p:spTree>
    <p:extLst>
      <p:ext uri="{BB962C8B-B14F-4D97-AF65-F5344CB8AC3E}">
        <p14:creationId xmlns:p14="http://schemas.microsoft.com/office/powerpoint/2010/main" val="3339693962"/>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597111" y="1005519"/>
            <a:ext cx="5949778" cy="4462334"/>
          </a:xfrm>
          <a:prstGeom prst="rect">
            <a:avLst/>
          </a:prstGeom>
        </p:spPr>
      </p:pic>
    </p:spTree>
    <p:extLst>
      <p:ext uri="{BB962C8B-B14F-4D97-AF65-F5344CB8AC3E}">
        <p14:creationId xmlns:p14="http://schemas.microsoft.com/office/powerpoint/2010/main" val="3364436726"/>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762000" y="1447800"/>
            <a:ext cx="7412025" cy="4168410"/>
          </a:xfrm>
        </p:spPr>
      </p:pic>
      <p:sp>
        <p:nvSpPr>
          <p:cNvPr id="5" name="TextBox 4"/>
          <p:cNvSpPr txBox="1"/>
          <p:nvPr/>
        </p:nvSpPr>
        <p:spPr>
          <a:xfrm>
            <a:off x="5862" y="455455"/>
            <a:ext cx="8001000" cy="646331"/>
          </a:xfrm>
          <a:prstGeom prst="rect">
            <a:avLst/>
          </a:prstGeom>
          <a:noFill/>
        </p:spPr>
        <p:txBody>
          <a:bodyPr wrap="square" rtlCol="0">
            <a:spAutoFit/>
          </a:bodyPr>
          <a:lstStyle/>
          <a:p>
            <a:pPr algn="ctr"/>
            <a:r>
              <a:rPr lang="en-GB" sz="3600" b="1" dirty="0">
                <a:solidFill>
                  <a:srgbClr val="002060"/>
                </a:solidFill>
                <a:latin typeface="Arial Black" panose="020B0A04020102020204" pitchFamily="34" charset="0"/>
              </a:rPr>
              <a:t>St Andrews site now…</a:t>
            </a:r>
            <a:endParaRPr lang="en-GB" sz="3600" b="1" dirty="0">
              <a:solidFill>
                <a:srgbClr val="002060"/>
              </a:solidFill>
              <a:latin typeface="Arial Black" panose="020B0A04020102020204" pitchFamily="34" charset="0"/>
            </a:endParaRPr>
          </a:p>
        </p:txBody>
      </p:sp>
    </p:spTree>
    <p:extLst>
      <p:ext uri="{BB962C8B-B14F-4D97-AF65-F5344CB8AC3E}">
        <p14:creationId xmlns:p14="http://schemas.microsoft.com/office/powerpoint/2010/main" val="51807039"/>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p:txBody>
          <a:bodyPr/>
          <a:lstStyle/>
          <a:p>
            <a:endParaRPr lang="en-GB"/>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71600" y="301964"/>
            <a:ext cx="6592330" cy="4394886"/>
          </a:xfrm>
          <a:prstGeom prst="rect">
            <a:avLst/>
          </a:prstGeom>
        </p:spPr>
      </p:pic>
      <p:sp>
        <p:nvSpPr>
          <p:cNvPr id="6" name="Subtitle 2"/>
          <p:cNvSpPr txBox="1">
            <a:spLocks/>
          </p:cNvSpPr>
          <p:nvPr/>
        </p:nvSpPr>
        <p:spPr>
          <a:xfrm>
            <a:off x="37514" y="4729675"/>
            <a:ext cx="9144000" cy="421674"/>
          </a:xfrm>
          <a:prstGeom prst="rect">
            <a:avLst/>
          </a:prstGeom>
        </p:spPr>
        <p:txBody>
          <a:bodyPr vert="horz" lIns="68580" tIns="34290" rIns="68580" bIns="3429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GB" sz="4400" dirty="0" smtClean="0">
                <a:solidFill>
                  <a:srgbClr val="002060"/>
                </a:solidFill>
                <a:latin typeface="Arial Black" panose="020B0A04020102020204" pitchFamily="34" charset="0"/>
              </a:rPr>
              <a:t>Builders handing </a:t>
            </a:r>
            <a:r>
              <a:rPr lang="en-GB" sz="4400" dirty="0">
                <a:solidFill>
                  <a:srgbClr val="002060"/>
                </a:solidFill>
                <a:latin typeface="Arial Black" panose="020B0A04020102020204" pitchFamily="34" charset="0"/>
              </a:rPr>
              <a:t>over the </a:t>
            </a:r>
            <a:r>
              <a:rPr lang="en-GB" sz="4400" dirty="0" smtClean="0">
                <a:solidFill>
                  <a:srgbClr val="002060"/>
                </a:solidFill>
                <a:latin typeface="Arial Black" panose="020B0A04020102020204" pitchFamily="34" charset="0"/>
              </a:rPr>
              <a:t>keys to the Head Master</a:t>
            </a:r>
          </a:p>
          <a:p>
            <a:r>
              <a:rPr lang="en-GB" sz="4400" dirty="0" smtClean="0">
                <a:solidFill>
                  <a:srgbClr val="002060"/>
                </a:solidFill>
                <a:latin typeface="Arial Black" panose="020B0A04020102020204" pitchFamily="34" charset="0"/>
              </a:rPr>
              <a:t>Mr Thorpe</a:t>
            </a:r>
            <a:endParaRPr lang="en-GB" sz="4400" dirty="0">
              <a:solidFill>
                <a:srgbClr val="002060"/>
              </a:solidFill>
              <a:latin typeface="Arial Black" panose="020B0A04020102020204" pitchFamily="34" charset="0"/>
            </a:endParaRPr>
          </a:p>
        </p:txBody>
      </p:sp>
    </p:spTree>
    <p:extLst>
      <p:ext uri="{BB962C8B-B14F-4D97-AF65-F5344CB8AC3E}">
        <p14:creationId xmlns:p14="http://schemas.microsoft.com/office/powerpoint/2010/main" val="3358562566"/>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6200" y="54651"/>
            <a:ext cx="8915400" cy="2087562"/>
          </a:xfrm>
        </p:spPr>
        <p:txBody>
          <a:bodyPr>
            <a:noAutofit/>
          </a:bodyPr>
          <a:lstStyle/>
          <a:p>
            <a:r>
              <a:rPr lang="en-GB" sz="3200" b="1" dirty="0" smtClean="0">
                <a:solidFill>
                  <a:srgbClr val="002060"/>
                </a:solidFill>
                <a:latin typeface="Century Gothic" panose="020B0502020202020204" pitchFamily="34" charset="0"/>
              </a:rPr>
              <a:t>In 2007 the two schools St Osmund RC Primary and St Andrew’s RC Primary from the old </a:t>
            </a:r>
            <a:r>
              <a:rPr lang="en-GB" sz="3200" b="1" dirty="0" smtClean="0">
                <a:solidFill>
                  <a:srgbClr val="002060"/>
                </a:solidFill>
                <a:latin typeface="Century Gothic" panose="020B0502020202020204" pitchFamily="34" charset="0"/>
              </a:rPr>
              <a:t>sites amalgamated </a:t>
            </a:r>
            <a:r>
              <a:rPr lang="en-GB" sz="3200" b="1" dirty="0" smtClean="0">
                <a:solidFill>
                  <a:srgbClr val="002060"/>
                </a:solidFill>
                <a:latin typeface="Century Gothic" panose="020B0502020202020204" pitchFamily="34" charset="0"/>
              </a:rPr>
              <a:t>and became</a:t>
            </a:r>
            <a:r>
              <a:rPr lang="en-GB" sz="3200" b="1" dirty="0" smtClean="0">
                <a:latin typeface="Century Gothic" panose="020B0502020202020204" pitchFamily="34" charset="0"/>
              </a:rPr>
              <a:t/>
            </a:r>
            <a:br>
              <a:rPr lang="en-GB" sz="3200" b="1" dirty="0" smtClean="0">
                <a:latin typeface="Century Gothic" panose="020B0502020202020204" pitchFamily="34" charset="0"/>
              </a:rPr>
            </a:br>
            <a:r>
              <a:rPr lang="en-GB" sz="3200" b="1" dirty="0" smtClean="0">
                <a:solidFill>
                  <a:srgbClr val="002060"/>
                </a:solidFill>
                <a:latin typeface="Century Gothic" panose="020B0502020202020204" pitchFamily="34" charset="0"/>
              </a:rPr>
              <a:t>SS Osmund &amp; Andrew’s RC Primary School</a:t>
            </a:r>
            <a:endParaRPr lang="en-GB" sz="3200" b="1" dirty="0">
              <a:solidFill>
                <a:srgbClr val="002060"/>
              </a:solidFill>
              <a:latin typeface="Century Gothic" panose="020B0502020202020204" pitchFamily="34" charset="0"/>
            </a:endParaRPr>
          </a:p>
        </p:txBody>
      </p:sp>
      <p:pic>
        <p:nvPicPr>
          <p:cNvPr id="4" name="Content Placeholder 3"/>
          <p:cNvPicPr>
            <a:picLocks noGrp="1" noChangeAspect="1"/>
          </p:cNvPicPr>
          <p:nvPr>
            <p:ph idx="1"/>
          </p:nvPr>
        </p:nvPicPr>
        <p:blipFill>
          <a:blip r:embed="rId2"/>
          <a:stretch>
            <a:fillRect/>
          </a:stretch>
        </p:blipFill>
        <p:spPr>
          <a:xfrm>
            <a:off x="480447" y="4229775"/>
            <a:ext cx="8106906" cy="2505425"/>
          </a:xfrm>
          <a:prstGeom prst="rect">
            <a:avLst/>
          </a:prstGeom>
        </p:spPr>
      </p:pic>
      <p:pic>
        <p:nvPicPr>
          <p:cNvPr id="7" name="Picture 6"/>
          <p:cNvPicPr>
            <a:picLocks noChangeAspect="1"/>
          </p:cNvPicPr>
          <p:nvPr/>
        </p:nvPicPr>
        <p:blipFill>
          <a:blip r:embed="rId3"/>
          <a:stretch>
            <a:fillRect/>
          </a:stretch>
        </p:blipFill>
        <p:spPr>
          <a:xfrm>
            <a:off x="762000" y="2312463"/>
            <a:ext cx="1714739" cy="1705213"/>
          </a:xfrm>
          <a:prstGeom prst="rect">
            <a:avLst/>
          </a:prstGeom>
        </p:spPr>
      </p:pic>
      <p:pic>
        <p:nvPicPr>
          <p:cNvPr id="3" name="Picture 2"/>
          <p:cNvPicPr>
            <a:picLocks noChangeAspect="1"/>
          </p:cNvPicPr>
          <p:nvPr/>
        </p:nvPicPr>
        <p:blipFill>
          <a:blip r:embed="rId4"/>
          <a:stretch>
            <a:fillRect/>
          </a:stretch>
        </p:blipFill>
        <p:spPr>
          <a:xfrm>
            <a:off x="3124200" y="2258902"/>
            <a:ext cx="3124200" cy="1735125"/>
          </a:xfrm>
          <a:prstGeom prst="rect">
            <a:avLst/>
          </a:prstGeom>
        </p:spPr>
      </p:pic>
    </p:spTree>
    <p:extLst>
      <p:ext uri="{BB962C8B-B14F-4D97-AF65-F5344CB8AC3E}">
        <p14:creationId xmlns:p14="http://schemas.microsoft.com/office/powerpoint/2010/main" val="3116455157"/>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ubtitle 2"/>
          <p:cNvSpPr txBox="1">
            <a:spLocks/>
          </p:cNvSpPr>
          <p:nvPr/>
        </p:nvSpPr>
        <p:spPr>
          <a:xfrm>
            <a:off x="-137512" y="5915284"/>
            <a:ext cx="9143999" cy="421674"/>
          </a:xfrm>
          <a:prstGeom prst="rect">
            <a:avLst/>
          </a:prstGeom>
        </p:spPr>
        <p:txBody>
          <a:bodyPr vert="horz" lIns="68580" tIns="34290" rIns="68580" bIns="3429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GB" sz="4400" dirty="0">
                <a:solidFill>
                  <a:srgbClr val="002060"/>
                </a:solidFill>
                <a:latin typeface="Arial Black" panose="020B0A04020102020204" pitchFamily="34" charset="0"/>
              </a:rPr>
              <a:t>Opening of the new school</a:t>
            </a:r>
            <a:endParaRPr lang="en-GB" sz="4400" dirty="0">
              <a:solidFill>
                <a:srgbClr val="002060"/>
              </a:solidFill>
              <a:latin typeface="Arial Black" panose="020B0A04020102020204" pitchFamily="34" charset="0"/>
            </a:endParaRPr>
          </a:p>
        </p:txBody>
      </p:sp>
      <p:pic>
        <p:nvPicPr>
          <p:cNvPr id="7" name="Picture 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28600" y="98888"/>
            <a:ext cx="6070705" cy="3815269"/>
          </a:xfrm>
          <a:prstGeom prst="rect">
            <a:avLst/>
          </a:prstGeom>
        </p:spPr>
      </p:pic>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648200" y="3048000"/>
            <a:ext cx="4075412" cy="2716942"/>
          </a:xfrm>
          <a:prstGeom prst="rect">
            <a:avLst/>
          </a:prstGeom>
        </p:spPr>
      </p:pic>
    </p:spTree>
    <p:extLst>
      <p:ext uri="{BB962C8B-B14F-4D97-AF65-F5344CB8AC3E}">
        <p14:creationId xmlns:p14="http://schemas.microsoft.com/office/powerpoint/2010/main" val="1722532707"/>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95400" y="1447800"/>
            <a:ext cx="6702241" cy="5026681"/>
          </a:xfrm>
          <a:prstGeom prst="rect">
            <a:avLst/>
          </a:prstGeom>
        </p:spPr>
      </p:pic>
      <p:sp>
        <p:nvSpPr>
          <p:cNvPr id="6" name="Subtitle 2"/>
          <p:cNvSpPr txBox="1">
            <a:spLocks/>
          </p:cNvSpPr>
          <p:nvPr/>
        </p:nvSpPr>
        <p:spPr>
          <a:xfrm>
            <a:off x="152400" y="304800"/>
            <a:ext cx="8381999" cy="421674"/>
          </a:xfrm>
          <a:prstGeom prst="rect">
            <a:avLst/>
          </a:prstGeom>
        </p:spPr>
        <p:txBody>
          <a:bodyPr vert="horz" lIns="68580" tIns="34290" rIns="68580" bIns="3429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GB" dirty="0">
                <a:solidFill>
                  <a:srgbClr val="002060"/>
                </a:solidFill>
                <a:latin typeface="Arial Black" panose="020B0A04020102020204" pitchFamily="34" charset="0"/>
              </a:rPr>
              <a:t>Our first </a:t>
            </a:r>
            <a:r>
              <a:rPr lang="en-GB" dirty="0" smtClean="0">
                <a:solidFill>
                  <a:srgbClr val="002060"/>
                </a:solidFill>
                <a:latin typeface="Arial Black" panose="020B0A04020102020204" pitchFamily="34" charset="0"/>
              </a:rPr>
              <a:t>assembly for </a:t>
            </a:r>
          </a:p>
          <a:p>
            <a:r>
              <a:rPr lang="en-GB" dirty="0" smtClean="0">
                <a:solidFill>
                  <a:srgbClr val="002060"/>
                </a:solidFill>
                <a:latin typeface="Arial Black" panose="020B0A04020102020204" pitchFamily="34" charset="0"/>
              </a:rPr>
              <a:t>SS Osmund &amp; Andrew’s RC Primary School</a:t>
            </a:r>
            <a:endParaRPr lang="en-GB" dirty="0">
              <a:solidFill>
                <a:srgbClr val="002060"/>
              </a:solidFill>
              <a:latin typeface="Arial Black" panose="020B0A04020102020204" pitchFamily="34" charset="0"/>
            </a:endParaRPr>
          </a:p>
        </p:txBody>
      </p:sp>
    </p:spTree>
    <p:extLst>
      <p:ext uri="{BB962C8B-B14F-4D97-AF65-F5344CB8AC3E}">
        <p14:creationId xmlns:p14="http://schemas.microsoft.com/office/powerpoint/2010/main" val="1353913775"/>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228600"/>
            <a:ext cx="8534400" cy="1173162"/>
          </a:xfrm>
          <a:ln>
            <a:solidFill>
              <a:srgbClr val="002060"/>
            </a:solidFill>
          </a:ln>
        </p:spPr>
        <p:txBody>
          <a:bodyPr>
            <a:noAutofit/>
          </a:bodyPr>
          <a:lstStyle/>
          <a:p>
            <a:r>
              <a:rPr lang="en-GB" sz="3600" dirty="0" smtClean="0">
                <a:solidFill>
                  <a:srgbClr val="002060"/>
                </a:solidFill>
              </a:rPr>
              <a:t>SS Osmund &amp; Andrew’s RC Primary School</a:t>
            </a:r>
            <a:endParaRPr lang="en-GB" sz="3600" dirty="0">
              <a:solidFill>
                <a:srgbClr val="002060"/>
              </a:solidFill>
            </a:endParaRPr>
          </a:p>
        </p:txBody>
      </p:sp>
      <p:sp>
        <p:nvSpPr>
          <p:cNvPr id="5" name="TextBox 4"/>
          <p:cNvSpPr txBox="1"/>
          <p:nvPr/>
        </p:nvSpPr>
        <p:spPr>
          <a:xfrm>
            <a:off x="2461364" y="2000488"/>
            <a:ext cx="6538970" cy="4154984"/>
          </a:xfrm>
          <a:prstGeom prst="rect">
            <a:avLst/>
          </a:prstGeom>
          <a:noFill/>
        </p:spPr>
        <p:txBody>
          <a:bodyPr wrap="none" rtlCol="0">
            <a:spAutoFit/>
          </a:bodyPr>
          <a:lstStyle/>
          <a:p>
            <a:r>
              <a:rPr lang="en-GB" sz="2400" b="1" dirty="0" smtClean="0">
                <a:solidFill>
                  <a:srgbClr val="002060"/>
                </a:solidFill>
                <a:latin typeface="Century Gothic" panose="020B0502020202020204" pitchFamily="34" charset="0"/>
              </a:rPr>
              <a:t>September 2007, Mr John Thorpe was the </a:t>
            </a:r>
          </a:p>
          <a:p>
            <a:r>
              <a:rPr lang="en-GB" sz="2400" b="1" dirty="0" smtClean="0">
                <a:solidFill>
                  <a:srgbClr val="002060"/>
                </a:solidFill>
                <a:latin typeface="Century Gothic" panose="020B0502020202020204" pitchFamily="34" charset="0"/>
              </a:rPr>
              <a:t>first Head Master at this new site and he </a:t>
            </a:r>
          </a:p>
          <a:p>
            <a:r>
              <a:rPr lang="en-GB" sz="2400" b="1" dirty="0" smtClean="0">
                <a:solidFill>
                  <a:srgbClr val="002060"/>
                </a:solidFill>
                <a:latin typeface="Century Gothic" panose="020B0502020202020204" pitchFamily="34" charset="0"/>
              </a:rPr>
              <a:t>was instrumental in looking after both sites </a:t>
            </a:r>
          </a:p>
          <a:p>
            <a:r>
              <a:rPr lang="en-GB" sz="2400" b="1" dirty="0" smtClean="0">
                <a:solidFill>
                  <a:srgbClr val="002060"/>
                </a:solidFill>
                <a:latin typeface="Century Gothic" panose="020B0502020202020204" pitchFamily="34" charset="0"/>
              </a:rPr>
              <a:t>before both schools amalgamated at the </a:t>
            </a:r>
          </a:p>
          <a:p>
            <a:r>
              <a:rPr lang="en-GB" sz="2400" b="1" dirty="0" smtClean="0">
                <a:solidFill>
                  <a:srgbClr val="002060"/>
                </a:solidFill>
                <a:latin typeface="Century Gothic" panose="020B0502020202020204" pitchFamily="34" charset="0"/>
              </a:rPr>
              <a:t>Falkirk Drive site.</a:t>
            </a:r>
          </a:p>
          <a:p>
            <a:endParaRPr lang="en-GB" sz="2400" b="1" dirty="0">
              <a:solidFill>
                <a:srgbClr val="002060"/>
              </a:solidFill>
              <a:latin typeface="Century Gothic" panose="020B0502020202020204" pitchFamily="34" charset="0"/>
            </a:endParaRPr>
          </a:p>
          <a:p>
            <a:r>
              <a:rPr lang="en-GB" sz="2400" b="1" dirty="0" smtClean="0">
                <a:solidFill>
                  <a:srgbClr val="002060"/>
                </a:solidFill>
                <a:latin typeface="Century Gothic" panose="020B0502020202020204" pitchFamily="34" charset="0"/>
              </a:rPr>
              <a:t>Mr Thorpe retired in July 2015 and Mrs Julie</a:t>
            </a:r>
          </a:p>
          <a:p>
            <a:r>
              <a:rPr lang="en-GB" sz="2400" b="1" dirty="0" smtClean="0">
                <a:solidFill>
                  <a:srgbClr val="002060"/>
                </a:solidFill>
                <a:latin typeface="Century Gothic" panose="020B0502020202020204" pitchFamily="34" charset="0"/>
              </a:rPr>
              <a:t>McDonald was appointed in Sept 2015, </a:t>
            </a:r>
          </a:p>
          <a:p>
            <a:r>
              <a:rPr lang="en-GB" sz="2400" b="1" dirty="0" smtClean="0">
                <a:solidFill>
                  <a:srgbClr val="002060"/>
                </a:solidFill>
                <a:latin typeface="Century Gothic" panose="020B0502020202020204" pitchFamily="34" charset="0"/>
              </a:rPr>
              <a:t>She retired in July 2020 and in Sept 2020 </a:t>
            </a:r>
          </a:p>
          <a:p>
            <a:r>
              <a:rPr lang="en-GB" sz="2400" b="1" dirty="0" smtClean="0">
                <a:solidFill>
                  <a:srgbClr val="002060"/>
                </a:solidFill>
                <a:latin typeface="Century Gothic" panose="020B0502020202020204" pitchFamily="34" charset="0"/>
              </a:rPr>
              <a:t>Mr James Graves took up the post as the </a:t>
            </a:r>
          </a:p>
          <a:p>
            <a:r>
              <a:rPr lang="en-GB" sz="2400" b="1" dirty="0" smtClean="0">
                <a:solidFill>
                  <a:srgbClr val="002060"/>
                </a:solidFill>
                <a:latin typeface="Century Gothic" panose="020B0502020202020204" pitchFamily="34" charset="0"/>
              </a:rPr>
              <a:t>Current Head of the school.</a:t>
            </a:r>
            <a:endParaRPr lang="en-GB" sz="2400" b="1" dirty="0">
              <a:solidFill>
                <a:srgbClr val="002060"/>
              </a:solidFill>
              <a:latin typeface="Century Gothic" panose="020B0502020202020204" pitchFamily="34" charset="0"/>
            </a:endParaRPr>
          </a:p>
        </p:txBody>
      </p:sp>
      <p:pic>
        <p:nvPicPr>
          <p:cNvPr id="7" name="Picture 6"/>
          <p:cNvPicPr>
            <a:picLocks noChangeAspect="1"/>
          </p:cNvPicPr>
          <p:nvPr/>
        </p:nvPicPr>
        <p:blipFill>
          <a:blip r:embed="rId2"/>
          <a:stretch>
            <a:fillRect/>
          </a:stretch>
        </p:blipFill>
        <p:spPr>
          <a:xfrm>
            <a:off x="152400" y="1828799"/>
            <a:ext cx="2286000" cy="4326673"/>
          </a:xfrm>
          <a:prstGeom prst="rect">
            <a:avLst/>
          </a:prstGeom>
        </p:spPr>
      </p:pic>
    </p:spTree>
    <p:extLst>
      <p:ext uri="{BB962C8B-B14F-4D97-AF65-F5344CB8AC3E}">
        <p14:creationId xmlns:p14="http://schemas.microsoft.com/office/powerpoint/2010/main" val="74904560"/>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1219200" y="304800"/>
            <a:ext cx="6563933" cy="5029200"/>
          </a:xfrm>
          <a:prstGeom prst="rect">
            <a:avLst/>
          </a:prstGeom>
        </p:spPr>
      </p:pic>
      <p:sp>
        <p:nvSpPr>
          <p:cNvPr id="9" name="TextBox 8"/>
          <p:cNvSpPr txBox="1"/>
          <p:nvPr/>
        </p:nvSpPr>
        <p:spPr>
          <a:xfrm>
            <a:off x="990600" y="5715000"/>
            <a:ext cx="7162800" cy="830997"/>
          </a:xfrm>
          <a:prstGeom prst="rect">
            <a:avLst/>
          </a:prstGeom>
          <a:noFill/>
          <a:ln>
            <a:solidFill>
              <a:srgbClr val="002060"/>
            </a:solidFill>
          </a:ln>
        </p:spPr>
        <p:txBody>
          <a:bodyPr wrap="square" rtlCol="0">
            <a:spAutoFit/>
          </a:bodyPr>
          <a:lstStyle/>
          <a:p>
            <a:pPr algn="ctr"/>
            <a:r>
              <a:rPr lang="en-GB" sz="2400" b="1" dirty="0" smtClean="0"/>
              <a:t>Past St Osmund RC Primary school teachers </a:t>
            </a:r>
          </a:p>
          <a:p>
            <a:pPr algn="ctr"/>
            <a:r>
              <a:rPr lang="en-GB" sz="2400" b="1" dirty="0" smtClean="0"/>
              <a:t>with Canon J. A. Weston</a:t>
            </a:r>
            <a:endParaRPr lang="en-GB" sz="2400" b="1" dirty="0"/>
          </a:p>
        </p:txBody>
      </p:sp>
    </p:spTree>
    <p:extLst>
      <p:ext uri="{BB962C8B-B14F-4D97-AF65-F5344CB8AC3E}">
        <p14:creationId xmlns:p14="http://schemas.microsoft.com/office/powerpoint/2010/main" val="3732542335"/>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457200" y="609600"/>
            <a:ext cx="8382000" cy="4049466"/>
          </a:xfrm>
          <a:prstGeom prst="rect">
            <a:avLst/>
          </a:prstGeom>
        </p:spPr>
      </p:pic>
      <p:sp>
        <p:nvSpPr>
          <p:cNvPr id="10" name="TextBox 9"/>
          <p:cNvSpPr txBox="1"/>
          <p:nvPr/>
        </p:nvSpPr>
        <p:spPr>
          <a:xfrm>
            <a:off x="1981200" y="5181600"/>
            <a:ext cx="5715000" cy="1200329"/>
          </a:xfrm>
          <a:prstGeom prst="rect">
            <a:avLst/>
          </a:prstGeom>
          <a:noFill/>
          <a:ln>
            <a:solidFill>
              <a:srgbClr val="002060"/>
            </a:solidFill>
          </a:ln>
        </p:spPr>
        <p:txBody>
          <a:bodyPr wrap="square" rtlCol="0">
            <a:spAutoFit/>
          </a:bodyPr>
          <a:lstStyle/>
          <a:p>
            <a:pPr algn="ctr"/>
            <a:r>
              <a:rPr lang="en-GB" sz="2400" b="1" dirty="0" smtClean="0"/>
              <a:t>Some of the present teachers at </a:t>
            </a:r>
          </a:p>
          <a:p>
            <a:pPr algn="ctr"/>
            <a:r>
              <a:rPr lang="en-GB" sz="2400" b="1" dirty="0" smtClean="0"/>
              <a:t>SS Osmund &amp; Andrew’s RC Primary School with Fr. D. Heakin</a:t>
            </a:r>
            <a:endParaRPr lang="en-GB" sz="2400" b="1" dirty="0"/>
          </a:p>
        </p:txBody>
      </p:sp>
    </p:spTree>
    <p:extLst>
      <p:ext uri="{BB962C8B-B14F-4D97-AF65-F5344CB8AC3E}">
        <p14:creationId xmlns:p14="http://schemas.microsoft.com/office/powerpoint/2010/main" val="3781796498"/>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8976" y="152400"/>
            <a:ext cx="8229600" cy="609600"/>
          </a:xfrm>
          <a:ln>
            <a:solidFill>
              <a:srgbClr val="002060"/>
            </a:solidFill>
          </a:ln>
        </p:spPr>
        <p:txBody>
          <a:bodyPr>
            <a:normAutofit fontScale="90000"/>
          </a:bodyPr>
          <a:lstStyle/>
          <a:p>
            <a:r>
              <a:rPr lang="en-GB" b="1" dirty="0" smtClean="0">
                <a:solidFill>
                  <a:srgbClr val="002060"/>
                </a:solidFill>
                <a:latin typeface="Century Gothic" panose="020B0502020202020204" pitchFamily="34" charset="0"/>
              </a:rPr>
              <a:t>Timeline of St Osmund Parish:</a:t>
            </a:r>
            <a:endParaRPr lang="en-GB" b="1" dirty="0">
              <a:solidFill>
                <a:srgbClr val="002060"/>
              </a:solidFill>
              <a:latin typeface="Century Gothic" panose="020B0502020202020204" pitchFamily="34" charset="0"/>
            </a:endParaRPr>
          </a:p>
        </p:txBody>
      </p:sp>
      <p:sp>
        <p:nvSpPr>
          <p:cNvPr id="3" name="Content Placeholder 2"/>
          <p:cNvSpPr>
            <a:spLocks noGrp="1"/>
          </p:cNvSpPr>
          <p:nvPr>
            <p:ph idx="1"/>
          </p:nvPr>
        </p:nvSpPr>
        <p:spPr>
          <a:xfrm>
            <a:off x="188976" y="847344"/>
            <a:ext cx="8705088" cy="4525963"/>
          </a:xfrm>
        </p:spPr>
        <p:txBody>
          <a:bodyPr>
            <a:normAutofit fontScale="25000" lnSpcReduction="20000"/>
          </a:bodyPr>
          <a:lstStyle/>
          <a:p>
            <a:r>
              <a:rPr lang="en-GB" sz="7200" b="1" dirty="0" smtClean="0">
                <a:solidFill>
                  <a:srgbClr val="FF0000"/>
                </a:solidFill>
                <a:latin typeface="Century Gothic" panose="020B0502020202020204" pitchFamily="34" charset="0"/>
              </a:rPr>
              <a:t>1913</a:t>
            </a:r>
            <a:r>
              <a:rPr lang="en-GB" sz="7200" dirty="0" smtClean="0">
                <a:latin typeface="Century Gothic" panose="020B0502020202020204" pitchFamily="34" charset="0"/>
              </a:rPr>
              <a:t> Canon Osmund Wood rented a room in Darcy Lever as a Sunday school </a:t>
            </a:r>
          </a:p>
          <a:p>
            <a:endParaRPr lang="en-GB" sz="7200" dirty="0" smtClean="0">
              <a:latin typeface="Century Gothic" panose="020B0502020202020204" pitchFamily="34" charset="0"/>
            </a:endParaRPr>
          </a:p>
          <a:p>
            <a:r>
              <a:rPr lang="en-GB" sz="7200" b="1" dirty="0" smtClean="0">
                <a:solidFill>
                  <a:srgbClr val="FF0000"/>
                </a:solidFill>
                <a:latin typeface="Century Gothic" panose="020B0502020202020204" pitchFamily="34" charset="0"/>
              </a:rPr>
              <a:t>August 1914 </a:t>
            </a:r>
            <a:r>
              <a:rPr lang="en-GB" sz="7200" dirty="0" smtClean="0">
                <a:latin typeface="Century Gothic" panose="020B0502020202020204" pitchFamily="34" charset="0"/>
              </a:rPr>
              <a:t>– Holy Mass was said for the first time in Long Lane</a:t>
            </a:r>
          </a:p>
          <a:p>
            <a:endParaRPr lang="en-GB" sz="7200" dirty="0">
              <a:latin typeface="Century Gothic" panose="020B0502020202020204" pitchFamily="34" charset="0"/>
            </a:endParaRPr>
          </a:p>
          <a:p>
            <a:r>
              <a:rPr lang="en-GB" sz="7200" b="1" dirty="0" smtClean="0">
                <a:solidFill>
                  <a:srgbClr val="FF0000"/>
                </a:solidFill>
                <a:latin typeface="Century Gothic" panose="020B0502020202020204" pitchFamily="34" charset="0"/>
              </a:rPr>
              <a:t>Nov 1923 </a:t>
            </a:r>
            <a:r>
              <a:rPr lang="en-GB" sz="7200" dirty="0" smtClean="0">
                <a:latin typeface="Century Gothic" panose="020B0502020202020204" pitchFamily="34" charset="0"/>
              </a:rPr>
              <a:t>– St Osmund’s was established as an independent Parish.  </a:t>
            </a:r>
          </a:p>
          <a:p>
            <a:pPr marL="0" indent="0">
              <a:buNone/>
            </a:pPr>
            <a:r>
              <a:rPr lang="en-GB" sz="7200" dirty="0">
                <a:latin typeface="Century Gothic" panose="020B0502020202020204" pitchFamily="34" charset="0"/>
              </a:rPr>
              <a:t> </a:t>
            </a:r>
            <a:r>
              <a:rPr lang="en-GB" sz="7200" dirty="0" smtClean="0">
                <a:latin typeface="Century Gothic" panose="020B0502020202020204" pitchFamily="34" charset="0"/>
              </a:rPr>
              <a:t>    Fr. J </a:t>
            </a:r>
            <a:r>
              <a:rPr lang="en-GB" sz="7200" dirty="0" err="1" smtClean="0">
                <a:latin typeface="Century Gothic" panose="020B0502020202020204" pitchFamily="34" charset="0"/>
              </a:rPr>
              <a:t>Linehan</a:t>
            </a:r>
            <a:r>
              <a:rPr lang="en-GB" sz="7200" dirty="0" smtClean="0">
                <a:latin typeface="Century Gothic" panose="020B0502020202020204" pitchFamily="34" charset="0"/>
              </a:rPr>
              <a:t> was appointed as first parish priest.</a:t>
            </a:r>
          </a:p>
          <a:p>
            <a:endParaRPr lang="en-GB" sz="7200" dirty="0">
              <a:latin typeface="Century Gothic" panose="020B0502020202020204" pitchFamily="34" charset="0"/>
            </a:endParaRPr>
          </a:p>
          <a:p>
            <a:r>
              <a:rPr lang="en-GB" sz="7200" b="1" dirty="0" smtClean="0">
                <a:solidFill>
                  <a:srgbClr val="FF0000"/>
                </a:solidFill>
                <a:latin typeface="Century Gothic" panose="020B0502020202020204" pitchFamily="34" charset="0"/>
              </a:rPr>
              <a:t>April 1924 </a:t>
            </a:r>
            <a:r>
              <a:rPr lang="en-GB" sz="7200" dirty="0" smtClean="0">
                <a:latin typeface="Century Gothic" panose="020B0502020202020204" pitchFamily="34" charset="0"/>
              </a:rPr>
              <a:t>Plot of land bought and presented to Salford Diocese</a:t>
            </a:r>
          </a:p>
          <a:p>
            <a:endParaRPr lang="en-GB" sz="7200" dirty="0">
              <a:latin typeface="Century Gothic" panose="020B0502020202020204" pitchFamily="34" charset="0"/>
            </a:endParaRPr>
          </a:p>
          <a:p>
            <a:r>
              <a:rPr lang="en-GB" sz="7200" b="1" dirty="0" smtClean="0">
                <a:latin typeface="Century Gothic" panose="020B0502020202020204" pitchFamily="34" charset="0"/>
              </a:rPr>
              <a:t>Dec 1924 </a:t>
            </a:r>
            <a:r>
              <a:rPr lang="en-GB" sz="7200" dirty="0" smtClean="0">
                <a:latin typeface="Century Gothic" panose="020B0502020202020204" pitchFamily="34" charset="0"/>
              </a:rPr>
              <a:t>No 18 St James Ave bought as a temporary presbytery</a:t>
            </a:r>
          </a:p>
          <a:p>
            <a:endParaRPr lang="en-GB" sz="7200" dirty="0">
              <a:latin typeface="Century Gothic" panose="020B0502020202020204" pitchFamily="34" charset="0"/>
            </a:endParaRPr>
          </a:p>
          <a:p>
            <a:r>
              <a:rPr lang="en-GB" sz="7200" b="1" dirty="0" smtClean="0">
                <a:solidFill>
                  <a:srgbClr val="FF0000"/>
                </a:solidFill>
                <a:latin typeface="Century Gothic" panose="020B0502020202020204" pitchFamily="34" charset="0"/>
              </a:rPr>
              <a:t>4</a:t>
            </a:r>
            <a:r>
              <a:rPr lang="en-GB" sz="7200" b="1" baseline="30000" dirty="0" smtClean="0">
                <a:solidFill>
                  <a:srgbClr val="FF0000"/>
                </a:solidFill>
                <a:latin typeface="Century Gothic" panose="020B0502020202020204" pitchFamily="34" charset="0"/>
              </a:rPr>
              <a:t>th</a:t>
            </a:r>
            <a:r>
              <a:rPr lang="en-GB" sz="7200" b="1" dirty="0" smtClean="0">
                <a:solidFill>
                  <a:srgbClr val="FF0000"/>
                </a:solidFill>
                <a:latin typeface="Century Gothic" panose="020B0502020202020204" pitchFamily="34" charset="0"/>
              </a:rPr>
              <a:t> Dec 1926 </a:t>
            </a:r>
            <a:r>
              <a:rPr lang="en-GB" sz="7200" dirty="0" smtClean="0">
                <a:latin typeface="Century Gothic" panose="020B0502020202020204" pitchFamily="34" charset="0"/>
              </a:rPr>
              <a:t>– Parochial hall (St Osmund’s temporary School and Chapel) was built.</a:t>
            </a:r>
          </a:p>
          <a:p>
            <a:endParaRPr lang="en-GB" sz="7200" dirty="0">
              <a:latin typeface="Century Gothic" panose="020B0502020202020204" pitchFamily="34" charset="0"/>
            </a:endParaRPr>
          </a:p>
          <a:p>
            <a:r>
              <a:rPr lang="en-GB" sz="7200" b="1" dirty="0" smtClean="0">
                <a:latin typeface="Century Gothic" panose="020B0502020202020204" pitchFamily="34" charset="0"/>
              </a:rPr>
              <a:t>1927</a:t>
            </a:r>
            <a:r>
              <a:rPr lang="en-GB" sz="7200" dirty="0" smtClean="0">
                <a:latin typeface="Century Gothic" panose="020B0502020202020204" pitchFamily="34" charset="0"/>
              </a:rPr>
              <a:t> – Fr Charles Crisp was appointed</a:t>
            </a:r>
          </a:p>
          <a:p>
            <a:endParaRPr lang="en-GB" sz="7200" dirty="0">
              <a:latin typeface="Century Gothic" panose="020B0502020202020204" pitchFamily="34" charset="0"/>
            </a:endParaRPr>
          </a:p>
          <a:p>
            <a:r>
              <a:rPr lang="en-GB" sz="7200" b="1" dirty="0" smtClean="0">
                <a:latin typeface="Century Gothic" panose="020B0502020202020204" pitchFamily="34" charset="0"/>
              </a:rPr>
              <a:t>1935</a:t>
            </a:r>
            <a:r>
              <a:rPr lang="en-GB" sz="7200" dirty="0" smtClean="0">
                <a:latin typeface="Century Gothic" panose="020B0502020202020204" pitchFamily="34" charset="0"/>
              </a:rPr>
              <a:t> Fr. Hubert Fielding was appointed</a:t>
            </a:r>
          </a:p>
          <a:p>
            <a:endParaRPr lang="en-GB" sz="7200" dirty="0">
              <a:latin typeface="Century Gothic" panose="020B0502020202020204" pitchFamily="34" charset="0"/>
            </a:endParaRPr>
          </a:p>
          <a:p>
            <a:r>
              <a:rPr lang="en-GB" sz="7200" b="1" dirty="0" smtClean="0">
                <a:latin typeface="Century Gothic" panose="020B0502020202020204" pitchFamily="34" charset="0"/>
              </a:rPr>
              <a:t>1936</a:t>
            </a:r>
            <a:r>
              <a:rPr lang="en-GB" sz="7200" dirty="0" smtClean="0">
                <a:latin typeface="Century Gothic" panose="020B0502020202020204" pitchFamily="34" charset="0"/>
              </a:rPr>
              <a:t> New houses were being built</a:t>
            </a:r>
          </a:p>
          <a:p>
            <a:endParaRPr lang="en-GB" sz="7200" dirty="0">
              <a:latin typeface="Century Gothic" panose="020B0502020202020204" pitchFamily="34" charset="0"/>
            </a:endParaRPr>
          </a:p>
          <a:p>
            <a:r>
              <a:rPr lang="en-GB" sz="7200" b="1" dirty="0" smtClean="0">
                <a:latin typeface="Century Gothic" panose="020B0502020202020204" pitchFamily="34" charset="0"/>
              </a:rPr>
              <a:t>1940</a:t>
            </a:r>
            <a:r>
              <a:rPr lang="en-GB" sz="7200" dirty="0" smtClean="0">
                <a:latin typeface="Century Gothic" panose="020B0502020202020204" pitchFamily="34" charset="0"/>
              </a:rPr>
              <a:t> Fr. John Meaher was appointed</a:t>
            </a:r>
          </a:p>
          <a:p>
            <a:endParaRPr lang="en-GB" sz="5500" dirty="0">
              <a:latin typeface="Century Gothic" panose="020B0502020202020204" pitchFamily="34" charset="0"/>
            </a:endParaRPr>
          </a:p>
          <a:p>
            <a:endParaRPr lang="en-GB" sz="5500" dirty="0" smtClean="0">
              <a:latin typeface="Century Gothic" panose="020B0502020202020204" pitchFamily="34" charset="0"/>
            </a:endParaRPr>
          </a:p>
          <a:p>
            <a:endParaRPr lang="en-GB" sz="5500" dirty="0" smtClean="0">
              <a:latin typeface="Century Gothic" panose="020B0502020202020204" pitchFamily="34" charset="0"/>
            </a:endParaRPr>
          </a:p>
          <a:p>
            <a:pPr marL="0" indent="0">
              <a:buNone/>
            </a:pPr>
            <a:endParaRPr lang="en-GB" sz="5500" dirty="0">
              <a:latin typeface="Century Gothic" panose="020B0502020202020204" pitchFamily="34" charset="0"/>
            </a:endParaRPr>
          </a:p>
        </p:txBody>
      </p:sp>
    </p:spTree>
    <p:extLst>
      <p:ext uri="{BB962C8B-B14F-4D97-AF65-F5344CB8AC3E}">
        <p14:creationId xmlns:p14="http://schemas.microsoft.com/office/powerpoint/2010/main" val="2496909983"/>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066800"/>
            <a:ext cx="8229600" cy="4525963"/>
          </a:xfrm>
        </p:spPr>
        <p:txBody>
          <a:bodyPr>
            <a:normAutofit fontScale="25000" lnSpcReduction="20000"/>
          </a:bodyPr>
          <a:lstStyle/>
          <a:p>
            <a:r>
              <a:rPr lang="en-GB" sz="7200" b="1" dirty="0">
                <a:latin typeface="Century Gothic" panose="020B0502020202020204" pitchFamily="34" charset="0"/>
              </a:rPr>
              <a:t>1942 </a:t>
            </a:r>
            <a:r>
              <a:rPr lang="en-GB" sz="7200" dirty="0">
                <a:latin typeface="Century Gothic" panose="020B0502020202020204" pitchFamily="34" charset="0"/>
              </a:rPr>
              <a:t>Fr John Anthony Weston was appointed as Parish Priest</a:t>
            </a:r>
          </a:p>
          <a:p>
            <a:endParaRPr lang="en-GB" sz="7200" dirty="0">
              <a:latin typeface="Century Gothic" panose="020B0502020202020204" pitchFamily="34" charset="0"/>
            </a:endParaRPr>
          </a:p>
          <a:p>
            <a:r>
              <a:rPr lang="en-GB" sz="7200" b="1" dirty="0">
                <a:solidFill>
                  <a:srgbClr val="FF0000"/>
                </a:solidFill>
                <a:latin typeface="Century Gothic" panose="020B0502020202020204" pitchFamily="34" charset="0"/>
              </a:rPr>
              <a:t>May 1942 </a:t>
            </a:r>
            <a:r>
              <a:rPr lang="en-GB" sz="7200" dirty="0">
                <a:latin typeface="Century Gothic" panose="020B0502020202020204" pitchFamily="34" charset="0"/>
              </a:rPr>
              <a:t>plan sent to Bolton Education Committee for </a:t>
            </a:r>
            <a:r>
              <a:rPr lang="en-GB" sz="7200" dirty="0" smtClean="0">
                <a:latin typeface="Century Gothic" panose="020B0502020202020204" pitchFamily="34" charset="0"/>
              </a:rPr>
              <a:t>Catholic school refused.</a:t>
            </a:r>
            <a:endParaRPr lang="en-GB" sz="7200" dirty="0">
              <a:latin typeface="Century Gothic" panose="020B0502020202020204" pitchFamily="34" charset="0"/>
            </a:endParaRPr>
          </a:p>
          <a:p>
            <a:endParaRPr lang="en-GB" sz="7200" dirty="0">
              <a:latin typeface="Century Gothic" panose="020B0502020202020204" pitchFamily="34" charset="0"/>
            </a:endParaRPr>
          </a:p>
          <a:p>
            <a:r>
              <a:rPr lang="en-GB" sz="7200" b="1" dirty="0">
                <a:solidFill>
                  <a:srgbClr val="FF0000"/>
                </a:solidFill>
                <a:latin typeface="Century Gothic" panose="020B0502020202020204" pitchFamily="34" charset="0"/>
              </a:rPr>
              <a:t>1943</a:t>
            </a:r>
            <a:r>
              <a:rPr lang="en-GB" sz="7200" dirty="0">
                <a:latin typeface="Century Gothic" panose="020B0502020202020204" pitchFamily="34" charset="0"/>
              </a:rPr>
              <a:t> – 2</a:t>
            </a:r>
            <a:r>
              <a:rPr lang="en-GB" sz="7200" baseline="30000" dirty="0">
                <a:latin typeface="Century Gothic" panose="020B0502020202020204" pitchFamily="34" charset="0"/>
              </a:rPr>
              <a:t>nd</a:t>
            </a:r>
            <a:r>
              <a:rPr lang="en-GB" sz="7200" dirty="0">
                <a:latin typeface="Century Gothic" panose="020B0502020202020204" pitchFamily="34" charset="0"/>
              </a:rPr>
              <a:t> application for school refused </a:t>
            </a:r>
            <a:r>
              <a:rPr lang="en-GB" sz="7200" dirty="0" smtClean="0">
                <a:latin typeface="Century Gothic" panose="020B0502020202020204" pitchFamily="34" charset="0"/>
              </a:rPr>
              <a:t>again.</a:t>
            </a:r>
          </a:p>
          <a:p>
            <a:endParaRPr lang="en-GB" sz="7200" dirty="0">
              <a:latin typeface="Century Gothic" panose="020B0502020202020204" pitchFamily="34" charset="0"/>
            </a:endParaRPr>
          </a:p>
          <a:p>
            <a:r>
              <a:rPr lang="en-GB" sz="7200" b="1" dirty="0" smtClean="0">
                <a:solidFill>
                  <a:srgbClr val="FF0000"/>
                </a:solidFill>
                <a:latin typeface="Century Gothic" panose="020B0502020202020204" pitchFamily="34" charset="0"/>
              </a:rPr>
              <a:t>1948</a:t>
            </a:r>
            <a:r>
              <a:rPr lang="en-GB" sz="7200" dirty="0" smtClean="0">
                <a:latin typeface="Century Gothic" panose="020B0502020202020204" pitchFamily="34" charset="0"/>
              </a:rPr>
              <a:t> – Ministry of Education agreed for the need for a Catholic School in Breightmet, Bolton</a:t>
            </a:r>
          </a:p>
          <a:p>
            <a:endParaRPr lang="en-GB" sz="7200" dirty="0">
              <a:latin typeface="Century Gothic" panose="020B0502020202020204" pitchFamily="34" charset="0"/>
            </a:endParaRPr>
          </a:p>
          <a:p>
            <a:r>
              <a:rPr lang="en-GB" sz="7200" b="1" dirty="0" smtClean="0">
                <a:latin typeface="Century Gothic" panose="020B0502020202020204" pitchFamily="34" charset="0"/>
              </a:rPr>
              <a:t>Nov 1949 </a:t>
            </a:r>
            <a:r>
              <a:rPr lang="en-GB" sz="7200" dirty="0" smtClean="0">
                <a:latin typeface="Century Gothic" panose="020B0502020202020204" pitchFamily="34" charset="0"/>
              </a:rPr>
              <a:t>– Foundation stone was blessed and laid for St Osmund &amp; St Patricks school</a:t>
            </a:r>
          </a:p>
          <a:p>
            <a:endParaRPr lang="en-GB" sz="7200" dirty="0">
              <a:latin typeface="Century Gothic" panose="020B0502020202020204" pitchFamily="34" charset="0"/>
            </a:endParaRPr>
          </a:p>
          <a:p>
            <a:r>
              <a:rPr lang="en-GB" sz="7200" b="1" dirty="0" smtClean="0">
                <a:solidFill>
                  <a:srgbClr val="FF0000"/>
                </a:solidFill>
                <a:latin typeface="Century Gothic" panose="020B0502020202020204" pitchFamily="34" charset="0"/>
              </a:rPr>
              <a:t>Sept 1951</a:t>
            </a:r>
            <a:r>
              <a:rPr lang="en-GB" sz="7200" dirty="0" smtClean="0">
                <a:latin typeface="Century Gothic" panose="020B0502020202020204" pitchFamily="34" charset="0"/>
              </a:rPr>
              <a:t> St Osmund and St Patrick’s RC Primary School opened.  Later it was changed by the Bishop to St Osmund’s RC primary school to be a one parish school.</a:t>
            </a:r>
          </a:p>
          <a:p>
            <a:endParaRPr lang="en-GB" sz="7200" b="1" dirty="0">
              <a:latin typeface="Century Gothic" panose="020B0502020202020204" pitchFamily="34" charset="0"/>
            </a:endParaRPr>
          </a:p>
          <a:p>
            <a:r>
              <a:rPr lang="en-GB" sz="7200" b="1" dirty="0" smtClean="0">
                <a:latin typeface="Century Gothic" panose="020B0502020202020204" pitchFamily="34" charset="0"/>
              </a:rPr>
              <a:t>1955 </a:t>
            </a:r>
            <a:r>
              <a:rPr lang="en-GB" sz="7200" dirty="0" smtClean="0">
                <a:latin typeface="Century Gothic" panose="020B0502020202020204" pitchFamily="34" charset="0"/>
              </a:rPr>
              <a:t>– Fr. W. </a:t>
            </a:r>
            <a:r>
              <a:rPr lang="en-GB" sz="7200" dirty="0" err="1" smtClean="0">
                <a:latin typeface="Century Gothic" panose="020B0502020202020204" pitchFamily="34" charset="0"/>
              </a:rPr>
              <a:t>Keanne</a:t>
            </a:r>
            <a:r>
              <a:rPr lang="en-GB" sz="7200" dirty="0" smtClean="0">
                <a:latin typeface="Century Gothic" panose="020B0502020202020204" pitchFamily="34" charset="0"/>
              </a:rPr>
              <a:t> and Fr. J Christie appointed to assist Fr. J. A. Weston</a:t>
            </a:r>
          </a:p>
          <a:p>
            <a:endParaRPr lang="en-GB" sz="7200" dirty="0">
              <a:latin typeface="Century Gothic" panose="020B0502020202020204" pitchFamily="34" charset="0"/>
            </a:endParaRPr>
          </a:p>
          <a:p>
            <a:r>
              <a:rPr lang="en-GB" sz="7200" b="1" dirty="0" smtClean="0">
                <a:latin typeface="Century Gothic" panose="020B0502020202020204" pitchFamily="34" charset="0"/>
              </a:rPr>
              <a:t>1955-1957</a:t>
            </a:r>
            <a:r>
              <a:rPr lang="en-GB" sz="7200" dirty="0" smtClean="0">
                <a:latin typeface="Century Gothic" panose="020B0502020202020204" pitchFamily="34" charset="0"/>
              </a:rPr>
              <a:t> petition to extend the parochial hall and completed.</a:t>
            </a:r>
          </a:p>
          <a:p>
            <a:endParaRPr lang="en-GB" sz="5500" dirty="0">
              <a:latin typeface="Century Gothic" panose="020B0502020202020204" pitchFamily="34" charset="0"/>
            </a:endParaRPr>
          </a:p>
          <a:p>
            <a:pPr marL="0" indent="0">
              <a:buNone/>
            </a:pPr>
            <a:endParaRPr lang="en-GB" dirty="0">
              <a:latin typeface="Century Gothic" panose="020B0502020202020204" pitchFamily="34" charset="0"/>
            </a:endParaRPr>
          </a:p>
          <a:p>
            <a:endParaRPr lang="en-GB" dirty="0"/>
          </a:p>
        </p:txBody>
      </p:sp>
      <p:sp>
        <p:nvSpPr>
          <p:cNvPr id="6" name="Title 1"/>
          <p:cNvSpPr>
            <a:spLocks noGrp="1"/>
          </p:cNvSpPr>
          <p:nvPr>
            <p:ph type="title"/>
          </p:nvPr>
        </p:nvSpPr>
        <p:spPr>
          <a:xfrm>
            <a:off x="457200" y="152400"/>
            <a:ext cx="8229600" cy="715962"/>
          </a:xfrm>
          <a:ln>
            <a:solidFill>
              <a:srgbClr val="002060"/>
            </a:solidFill>
          </a:ln>
        </p:spPr>
        <p:txBody>
          <a:bodyPr>
            <a:normAutofit fontScale="90000"/>
          </a:bodyPr>
          <a:lstStyle/>
          <a:p>
            <a:r>
              <a:rPr lang="en-GB" b="1" dirty="0" smtClean="0">
                <a:solidFill>
                  <a:srgbClr val="002060"/>
                </a:solidFill>
                <a:latin typeface="Century Gothic" panose="020B0502020202020204" pitchFamily="34" charset="0"/>
              </a:rPr>
              <a:t>Timeline of St Osmund Parish:</a:t>
            </a:r>
            <a:endParaRPr lang="en-GB" b="1" dirty="0">
              <a:solidFill>
                <a:srgbClr val="002060"/>
              </a:solidFill>
              <a:latin typeface="Century Gothic" panose="020B0502020202020204" pitchFamily="34" charset="0"/>
            </a:endParaRPr>
          </a:p>
        </p:txBody>
      </p:sp>
    </p:spTree>
    <p:extLst>
      <p:ext uri="{BB962C8B-B14F-4D97-AF65-F5344CB8AC3E}">
        <p14:creationId xmlns:p14="http://schemas.microsoft.com/office/powerpoint/2010/main" val="3012057829"/>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23672" y="1752600"/>
            <a:ext cx="8229600" cy="4525963"/>
          </a:xfrm>
        </p:spPr>
        <p:txBody>
          <a:bodyPr>
            <a:normAutofit fontScale="25000" lnSpcReduction="20000"/>
          </a:bodyPr>
          <a:lstStyle/>
          <a:p>
            <a:r>
              <a:rPr lang="en-GB" sz="7200" b="1" dirty="0" smtClean="0">
                <a:solidFill>
                  <a:srgbClr val="FF0000"/>
                </a:solidFill>
                <a:latin typeface="Century Gothic" panose="020B0502020202020204" pitchFamily="34" charset="0"/>
              </a:rPr>
              <a:t>Aug1959</a:t>
            </a:r>
            <a:r>
              <a:rPr lang="en-GB" sz="7200" dirty="0" smtClean="0">
                <a:latin typeface="Century Gothic" panose="020B0502020202020204" pitchFamily="34" charset="0"/>
              </a:rPr>
              <a:t> St Andrew’s chapel of Ease blessed and opened.</a:t>
            </a:r>
          </a:p>
          <a:p>
            <a:endParaRPr lang="en-GB" sz="7200" dirty="0">
              <a:latin typeface="Century Gothic" panose="020B0502020202020204" pitchFamily="34" charset="0"/>
            </a:endParaRPr>
          </a:p>
          <a:p>
            <a:r>
              <a:rPr lang="en-GB" sz="7200" b="1" dirty="0" smtClean="0">
                <a:latin typeface="Century Gothic" panose="020B0502020202020204" pitchFamily="34" charset="0"/>
              </a:rPr>
              <a:t>Oct 1959 </a:t>
            </a:r>
            <a:r>
              <a:rPr lang="en-GB" sz="7200" dirty="0" smtClean="0">
                <a:latin typeface="Century Gothic" panose="020B0502020202020204" pitchFamily="34" charset="0"/>
              </a:rPr>
              <a:t>Final plans of the permanent new church of St Osmund’s was submitted </a:t>
            </a:r>
          </a:p>
          <a:p>
            <a:endParaRPr lang="en-GB" sz="7200" dirty="0">
              <a:latin typeface="Century Gothic" panose="020B0502020202020204" pitchFamily="34" charset="0"/>
            </a:endParaRPr>
          </a:p>
          <a:p>
            <a:r>
              <a:rPr lang="en-GB" sz="7200" b="1" dirty="0" smtClean="0">
                <a:latin typeface="Century Gothic" panose="020B0502020202020204" pitchFamily="34" charset="0"/>
              </a:rPr>
              <a:t>Feb 1960 </a:t>
            </a:r>
            <a:r>
              <a:rPr lang="en-GB" sz="7200" dirty="0" smtClean="0">
                <a:latin typeface="Century Gothic" panose="020B0502020202020204" pitchFamily="34" charset="0"/>
              </a:rPr>
              <a:t>Building of St Osmund’s Church began</a:t>
            </a:r>
          </a:p>
          <a:p>
            <a:pPr marL="0" indent="0">
              <a:buNone/>
            </a:pPr>
            <a:endParaRPr lang="en-GB" sz="7200" dirty="0" smtClean="0">
              <a:latin typeface="Century Gothic" panose="020B0502020202020204" pitchFamily="34" charset="0"/>
            </a:endParaRPr>
          </a:p>
          <a:p>
            <a:r>
              <a:rPr lang="en-GB" sz="7200" b="1" dirty="0" smtClean="0">
                <a:solidFill>
                  <a:srgbClr val="FF0000"/>
                </a:solidFill>
                <a:latin typeface="Century Gothic" panose="020B0502020202020204" pitchFamily="34" charset="0"/>
              </a:rPr>
              <a:t>Oct 1960 </a:t>
            </a:r>
            <a:r>
              <a:rPr lang="en-GB" sz="7200" dirty="0" smtClean="0">
                <a:latin typeface="Century Gothic" panose="020B0502020202020204" pitchFamily="34" charset="0"/>
              </a:rPr>
              <a:t>St Patrick’s school in Withins Drive opened later to be renamed St Andrew’s</a:t>
            </a:r>
          </a:p>
          <a:p>
            <a:endParaRPr lang="en-GB" sz="7200" dirty="0">
              <a:latin typeface="Century Gothic" panose="020B0502020202020204" pitchFamily="34" charset="0"/>
            </a:endParaRPr>
          </a:p>
          <a:p>
            <a:r>
              <a:rPr lang="en-GB" sz="7200" b="1" dirty="0" smtClean="0">
                <a:solidFill>
                  <a:srgbClr val="FF0000"/>
                </a:solidFill>
                <a:latin typeface="Century Gothic" panose="020B0502020202020204" pitchFamily="34" charset="0"/>
              </a:rPr>
              <a:t>Sept 1961 </a:t>
            </a:r>
            <a:r>
              <a:rPr lang="en-GB" sz="7200" dirty="0" smtClean="0">
                <a:latin typeface="Century Gothic" panose="020B0502020202020204" pitchFamily="34" charset="0"/>
              </a:rPr>
              <a:t>St Osmund’s RC Church was opened by Bishop Beck</a:t>
            </a:r>
          </a:p>
          <a:p>
            <a:endParaRPr lang="en-GB" sz="7200" dirty="0">
              <a:latin typeface="Century Gothic" panose="020B0502020202020204" pitchFamily="34" charset="0"/>
            </a:endParaRPr>
          </a:p>
          <a:p>
            <a:r>
              <a:rPr lang="en-GB" sz="7200" b="1" dirty="0" smtClean="0">
                <a:latin typeface="Century Gothic" panose="020B0502020202020204" pitchFamily="34" charset="0"/>
              </a:rPr>
              <a:t>1968</a:t>
            </a:r>
            <a:r>
              <a:rPr lang="en-GB" sz="7200" dirty="0" smtClean="0">
                <a:latin typeface="Century Gothic" panose="020B0502020202020204" pitchFamily="34" charset="0"/>
              </a:rPr>
              <a:t> Fr D Sheahan was appointed to assist Fr. J. A. Weston</a:t>
            </a:r>
          </a:p>
          <a:p>
            <a:endParaRPr lang="en-GB" sz="7200" dirty="0">
              <a:latin typeface="Century Gothic" panose="020B0502020202020204" pitchFamily="34" charset="0"/>
            </a:endParaRPr>
          </a:p>
          <a:p>
            <a:r>
              <a:rPr lang="en-GB" sz="7200" b="1" dirty="0" smtClean="0">
                <a:latin typeface="Century Gothic" panose="020B0502020202020204" pitchFamily="34" charset="0"/>
              </a:rPr>
              <a:t>1972</a:t>
            </a:r>
            <a:r>
              <a:rPr lang="en-GB" sz="7200" dirty="0" smtClean="0">
                <a:latin typeface="Century Gothic" panose="020B0502020202020204" pitchFamily="34" charset="0"/>
              </a:rPr>
              <a:t> The Moss Primary school on Falkirk Drive opened.</a:t>
            </a:r>
          </a:p>
          <a:p>
            <a:endParaRPr lang="en-GB" sz="7200" dirty="0" smtClean="0">
              <a:latin typeface="Century Gothic" panose="020B0502020202020204" pitchFamily="34" charset="0"/>
            </a:endParaRPr>
          </a:p>
          <a:p>
            <a:r>
              <a:rPr lang="en-GB" sz="7200" b="1" dirty="0" smtClean="0">
                <a:latin typeface="Century Gothic" panose="020B0502020202020204" pitchFamily="34" charset="0"/>
              </a:rPr>
              <a:t>1976</a:t>
            </a:r>
            <a:r>
              <a:rPr lang="en-GB" sz="7200" dirty="0" smtClean="0">
                <a:latin typeface="Century Gothic" panose="020B0502020202020204" pitchFamily="34" charset="0"/>
              </a:rPr>
              <a:t> Fr D Haley was appointed</a:t>
            </a:r>
          </a:p>
          <a:p>
            <a:endParaRPr lang="en-GB" sz="5500" dirty="0">
              <a:latin typeface="Century Gothic" panose="020B0502020202020204" pitchFamily="34" charset="0"/>
            </a:endParaRPr>
          </a:p>
          <a:p>
            <a:endParaRPr lang="en-GB" sz="5500" dirty="0" smtClean="0">
              <a:latin typeface="Century Gothic" panose="020B0502020202020204" pitchFamily="34" charset="0"/>
            </a:endParaRPr>
          </a:p>
          <a:p>
            <a:pPr marL="0" indent="0">
              <a:buNone/>
            </a:pPr>
            <a:endParaRPr lang="en-GB" dirty="0">
              <a:latin typeface="Century Gothic" panose="020B0502020202020204" pitchFamily="34" charset="0"/>
            </a:endParaRPr>
          </a:p>
          <a:p>
            <a:endParaRPr lang="en-GB" dirty="0"/>
          </a:p>
        </p:txBody>
      </p:sp>
      <p:sp>
        <p:nvSpPr>
          <p:cNvPr id="6" name="Title 1"/>
          <p:cNvSpPr>
            <a:spLocks noGrp="1"/>
          </p:cNvSpPr>
          <p:nvPr>
            <p:ph type="title"/>
          </p:nvPr>
        </p:nvSpPr>
        <p:spPr>
          <a:xfrm>
            <a:off x="423672" y="533400"/>
            <a:ext cx="8229600" cy="715962"/>
          </a:xfrm>
          <a:ln>
            <a:solidFill>
              <a:srgbClr val="002060"/>
            </a:solidFill>
          </a:ln>
        </p:spPr>
        <p:txBody>
          <a:bodyPr>
            <a:normAutofit fontScale="90000"/>
          </a:bodyPr>
          <a:lstStyle/>
          <a:p>
            <a:r>
              <a:rPr lang="en-GB" b="1" dirty="0" smtClean="0">
                <a:solidFill>
                  <a:srgbClr val="002060"/>
                </a:solidFill>
                <a:latin typeface="Century Gothic" panose="020B0502020202020204" pitchFamily="34" charset="0"/>
              </a:rPr>
              <a:t>Timeline of St Osmund Parish:</a:t>
            </a:r>
            <a:endParaRPr lang="en-GB" b="1" dirty="0">
              <a:solidFill>
                <a:srgbClr val="002060"/>
              </a:solidFill>
              <a:latin typeface="Century Gothic" panose="020B0502020202020204" pitchFamily="34" charset="0"/>
            </a:endParaRPr>
          </a:p>
        </p:txBody>
      </p:sp>
    </p:spTree>
    <p:extLst>
      <p:ext uri="{BB962C8B-B14F-4D97-AF65-F5344CB8AC3E}">
        <p14:creationId xmlns:p14="http://schemas.microsoft.com/office/powerpoint/2010/main" val="1902027202"/>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28600" y="898842"/>
            <a:ext cx="8686800" cy="5562600"/>
          </a:xfrm>
        </p:spPr>
        <p:txBody>
          <a:bodyPr>
            <a:normAutofit fontScale="25000" lnSpcReduction="20000"/>
          </a:bodyPr>
          <a:lstStyle/>
          <a:p>
            <a:endParaRPr lang="en-GB" sz="5500" dirty="0">
              <a:latin typeface="Century Gothic" panose="020B0502020202020204" pitchFamily="34" charset="0"/>
            </a:endParaRPr>
          </a:p>
          <a:p>
            <a:r>
              <a:rPr lang="en-GB" sz="7200" b="1" dirty="0" smtClean="0">
                <a:latin typeface="Century Gothic" panose="020B0502020202020204" pitchFamily="34" charset="0"/>
              </a:rPr>
              <a:t>1977-1993</a:t>
            </a:r>
            <a:r>
              <a:rPr lang="en-GB" sz="7200" dirty="0" smtClean="0">
                <a:latin typeface="Century Gothic" panose="020B0502020202020204" pitchFamily="34" charset="0"/>
              </a:rPr>
              <a:t> Fr. T. B. </a:t>
            </a:r>
            <a:r>
              <a:rPr lang="en-GB" sz="7200" dirty="0" err="1" smtClean="0">
                <a:latin typeface="Century Gothic" panose="020B0502020202020204" pitchFamily="34" charset="0"/>
              </a:rPr>
              <a:t>Quiilter</a:t>
            </a:r>
            <a:r>
              <a:rPr lang="en-GB" sz="7200" dirty="0" smtClean="0">
                <a:latin typeface="Century Gothic" panose="020B0502020202020204" pitchFamily="34" charset="0"/>
              </a:rPr>
              <a:t> appointed</a:t>
            </a:r>
          </a:p>
          <a:p>
            <a:endParaRPr lang="en-GB" sz="7200" dirty="0">
              <a:latin typeface="Century Gothic" panose="020B0502020202020204" pitchFamily="34" charset="0"/>
            </a:endParaRPr>
          </a:p>
          <a:p>
            <a:r>
              <a:rPr lang="en-GB" sz="7200" b="1" dirty="0" smtClean="0">
                <a:latin typeface="Century Gothic" panose="020B0502020202020204" pitchFamily="34" charset="0"/>
              </a:rPr>
              <a:t>1993-2003</a:t>
            </a:r>
            <a:r>
              <a:rPr lang="en-GB" sz="7200" dirty="0" smtClean="0">
                <a:latin typeface="Century Gothic" panose="020B0502020202020204" pitchFamily="34" charset="0"/>
              </a:rPr>
              <a:t> Fr. G. Murphy to assist Fr. T. B. Quilter</a:t>
            </a:r>
          </a:p>
          <a:p>
            <a:endParaRPr lang="en-GB" sz="7200" b="1" dirty="0" smtClean="0">
              <a:latin typeface="Century Gothic" panose="020B0502020202020204" pitchFamily="34" charset="0"/>
            </a:endParaRPr>
          </a:p>
          <a:p>
            <a:r>
              <a:rPr lang="en-GB" sz="7200" b="1" dirty="0" smtClean="0">
                <a:latin typeface="Century Gothic" panose="020B0502020202020204" pitchFamily="34" charset="0"/>
              </a:rPr>
              <a:t>2002 </a:t>
            </a:r>
            <a:r>
              <a:rPr lang="en-GB" sz="7200" dirty="0" smtClean="0">
                <a:latin typeface="Century Gothic" panose="020B0502020202020204" pitchFamily="34" charset="0"/>
              </a:rPr>
              <a:t>The Moss Primary School closed.</a:t>
            </a:r>
          </a:p>
          <a:p>
            <a:endParaRPr lang="en-GB" sz="7200" dirty="0">
              <a:latin typeface="Century Gothic" panose="020B0502020202020204" pitchFamily="34" charset="0"/>
            </a:endParaRPr>
          </a:p>
          <a:p>
            <a:r>
              <a:rPr lang="en-GB" sz="7200" b="1" dirty="0" smtClean="0">
                <a:latin typeface="Century Gothic" panose="020B0502020202020204" pitchFamily="34" charset="0"/>
              </a:rPr>
              <a:t>2003-2005</a:t>
            </a:r>
            <a:r>
              <a:rPr lang="en-GB" sz="7200" dirty="0" smtClean="0">
                <a:latin typeface="Century Gothic" panose="020B0502020202020204" pitchFamily="34" charset="0"/>
              </a:rPr>
              <a:t> Fr. J. Clarke appointed</a:t>
            </a:r>
          </a:p>
          <a:p>
            <a:endParaRPr lang="en-GB" sz="7200" dirty="0">
              <a:latin typeface="Century Gothic" panose="020B0502020202020204" pitchFamily="34" charset="0"/>
            </a:endParaRPr>
          </a:p>
          <a:p>
            <a:r>
              <a:rPr lang="en-GB" sz="7200" b="1" dirty="0" smtClean="0">
                <a:latin typeface="Century Gothic" panose="020B0502020202020204" pitchFamily="34" charset="0"/>
              </a:rPr>
              <a:t>2005 – 2017 </a:t>
            </a:r>
            <a:r>
              <a:rPr lang="en-GB" sz="7200" dirty="0" smtClean="0">
                <a:latin typeface="Century Gothic" panose="020B0502020202020204" pitchFamily="34" charset="0"/>
              </a:rPr>
              <a:t>Fr. J. Hilton appointed</a:t>
            </a:r>
          </a:p>
          <a:p>
            <a:endParaRPr lang="en-GB" sz="7200" dirty="0">
              <a:latin typeface="Century Gothic" panose="020B0502020202020204" pitchFamily="34" charset="0"/>
            </a:endParaRPr>
          </a:p>
          <a:p>
            <a:r>
              <a:rPr lang="en-GB" sz="7200" b="1" dirty="0" smtClean="0">
                <a:solidFill>
                  <a:srgbClr val="FF0000"/>
                </a:solidFill>
                <a:latin typeface="Century Gothic" panose="020B0502020202020204" pitchFamily="34" charset="0"/>
              </a:rPr>
              <a:t>Sept 2007 SS Osmund &amp; Andrew’s RCP School opened at new site</a:t>
            </a:r>
            <a:r>
              <a:rPr lang="en-GB" sz="7200" b="1" dirty="0" smtClean="0">
                <a:latin typeface="Century Gothic" panose="020B0502020202020204" pitchFamily="34" charset="0"/>
              </a:rPr>
              <a:t>.  </a:t>
            </a:r>
            <a:r>
              <a:rPr lang="en-GB" sz="7200" dirty="0" smtClean="0">
                <a:latin typeface="Century Gothic" panose="020B0502020202020204" pitchFamily="34" charset="0"/>
              </a:rPr>
              <a:t>Amalgamation of both schools - St Osmund’s and St Andrew’s primary school, located at the building which used to be “The Moss Primary School” on Falkirk Drive site opened.  </a:t>
            </a:r>
          </a:p>
          <a:p>
            <a:endParaRPr lang="en-GB" sz="7200" dirty="0">
              <a:latin typeface="Century Gothic" panose="020B0502020202020204" pitchFamily="34" charset="0"/>
            </a:endParaRPr>
          </a:p>
          <a:p>
            <a:r>
              <a:rPr lang="en-GB" sz="7200" b="1" dirty="0" smtClean="0">
                <a:solidFill>
                  <a:srgbClr val="FF0000"/>
                </a:solidFill>
                <a:latin typeface="Century Gothic" panose="020B0502020202020204" pitchFamily="34" charset="0"/>
              </a:rPr>
              <a:t>April 2017 </a:t>
            </a:r>
            <a:r>
              <a:rPr lang="en-GB" sz="7200" dirty="0" smtClean="0">
                <a:latin typeface="Century Gothic" panose="020B0502020202020204" pitchFamily="34" charset="0"/>
              </a:rPr>
              <a:t>Fr. D. </a:t>
            </a:r>
            <a:r>
              <a:rPr lang="en-GB" sz="7200" dirty="0" err="1" smtClean="0">
                <a:latin typeface="Century Gothic" panose="020B0502020202020204" pitchFamily="34" charset="0"/>
              </a:rPr>
              <a:t>Heakin</a:t>
            </a:r>
            <a:r>
              <a:rPr lang="en-GB" sz="7200" dirty="0" smtClean="0">
                <a:latin typeface="Century Gothic" panose="020B0502020202020204" pitchFamily="34" charset="0"/>
              </a:rPr>
              <a:t> was appointed as Parish Priest</a:t>
            </a:r>
          </a:p>
          <a:p>
            <a:endParaRPr lang="en-GB" sz="7200" dirty="0" smtClean="0">
              <a:latin typeface="Century Gothic" panose="020B0502020202020204" pitchFamily="34" charset="0"/>
            </a:endParaRPr>
          </a:p>
          <a:p>
            <a:r>
              <a:rPr lang="en-GB" sz="7200" b="1" dirty="0" smtClean="0">
                <a:solidFill>
                  <a:srgbClr val="FF0000"/>
                </a:solidFill>
                <a:latin typeface="Century Gothic" panose="020B0502020202020204" pitchFamily="34" charset="0"/>
              </a:rPr>
              <a:t>Oct 2019 </a:t>
            </a:r>
            <a:r>
              <a:rPr lang="en-GB" sz="7200" dirty="0" smtClean="0">
                <a:latin typeface="Century Gothic" panose="020B0502020202020204" pitchFamily="34" charset="0"/>
              </a:rPr>
              <a:t>Fr. D. </a:t>
            </a:r>
            <a:r>
              <a:rPr lang="en-GB" sz="7200" dirty="0" err="1" smtClean="0">
                <a:latin typeface="Century Gothic" panose="020B0502020202020204" pitchFamily="34" charset="0"/>
              </a:rPr>
              <a:t>Heakin</a:t>
            </a:r>
            <a:r>
              <a:rPr lang="en-GB" sz="7200" dirty="0" smtClean="0">
                <a:latin typeface="Century Gothic" panose="020B0502020202020204" pitchFamily="34" charset="0"/>
              </a:rPr>
              <a:t> became </a:t>
            </a:r>
            <a:r>
              <a:rPr lang="en-GB" sz="7200" dirty="0">
                <a:latin typeface="Century Gothic" panose="020B0502020202020204" pitchFamily="34" charset="0"/>
              </a:rPr>
              <a:t>Parish Priest for St Teresa’s </a:t>
            </a:r>
            <a:r>
              <a:rPr lang="en-GB" sz="7200" dirty="0" smtClean="0">
                <a:latin typeface="Century Gothic" panose="020B0502020202020204" pitchFamily="34" charset="0"/>
              </a:rPr>
              <a:t>when the </a:t>
            </a:r>
            <a:r>
              <a:rPr lang="en-GB" sz="7200" dirty="0">
                <a:latin typeface="Century Gothic" panose="020B0502020202020204" pitchFamily="34" charset="0"/>
              </a:rPr>
              <a:t>churches </a:t>
            </a:r>
            <a:r>
              <a:rPr lang="en-GB" sz="7200" dirty="0" smtClean="0">
                <a:latin typeface="Century Gothic" panose="020B0502020202020204" pitchFamily="34" charset="0"/>
              </a:rPr>
              <a:t>amalgamated </a:t>
            </a:r>
            <a:r>
              <a:rPr lang="en-GB" sz="7200" dirty="0">
                <a:latin typeface="Century Gothic" panose="020B0502020202020204" pitchFamily="34" charset="0"/>
              </a:rPr>
              <a:t>to form the Parish of Blessed Dominic </a:t>
            </a:r>
            <a:r>
              <a:rPr lang="en-GB" sz="7200" dirty="0" err="1">
                <a:latin typeface="Century Gothic" panose="020B0502020202020204" pitchFamily="34" charset="0"/>
              </a:rPr>
              <a:t>Barberi</a:t>
            </a:r>
            <a:r>
              <a:rPr lang="en-GB" sz="7200" dirty="0" smtClean="0">
                <a:latin typeface="pt sans"/>
              </a:rPr>
              <a:t>.</a:t>
            </a:r>
          </a:p>
          <a:p>
            <a:endParaRPr lang="en-GB" sz="7200" b="1" dirty="0" smtClean="0">
              <a:latin typeface="Century Gothic" panose="020B0502020202020204" pitchFamily="34" charset="0"/>
            </a:endParaRPr>
          </a:p>
          <a:p>
            <a:r>
              <a:rPr lang="en-GB" sz="7200" b="1" dirty="0" smtClean="0">
                <a:solidFill>
                  <a:srgbClr val="FF0000"/>
                </a:solidFill>
                <a:latin typeface="Century Gothic" panose="020B0502020202020204" pitchFamily="34" charset="0"/>
              </a:rPr>
              <a:t> 2020 </a:t>
            </a:r>
            <a:r>
              <a:rPr lang="en-GB" sz="7200" dirty="0" smtClean="0">
                <a:latin typeface="Century Gothic" panose="020B0502020202020204" pitchFamily="34" charset="0"/>
              </a:rPr>
              <a:t>Mr Graves was appointed as our current Head Master</a:t>
            </a:r>
          </a:p>
          <a:p>
            <a:endParaRPr lang="en-GB" sz="5500" dirty="0" smtClean="0">
              <a:latin typeface="Century Gothic" panose="020B0502020202020204" pitchFamily="34" charset="0"/>
            </a:endParaRPr>
          </a:p>
          <a:p>
            <a:endParaRPr lang="en-GB" sz="5500" dirty="0" smtClean="0">
              <a:latin typeface="Century Gothic" panose="020B0502020202020204" pitchFamily="34" charset="0"/>
            </a:endParaRPr>
          </a:p>
          <a:p>
            <a:pPr marL="0" indent="0">
              <a:buNone/>
            </a:pPr>
            <a:endParaRPr lang="en-GB" dirty="0">
              <a:latin typeface="Century Gothic" panose="020B0502020202020204" pitchFamily="34" charset="0"/>
            </a:endParaRPr>
          </a:p>
          <a:p>
            <a:endParaRPr lang="en-GB" dirty="0"/>
          </a:p>
        </p:txBody>
      </p:sp>
      <p:sp>
        <p:nvSpPr>
          <p:cNvPr id="6" name="Title 1"/>
          <p:cNvSpPr>
            <a:spLocks noGrp="1"/>
          </p:cNvSpPr>
          <p:nvPr>
            <p:ph type="title"/>
          </p:nvPr>
        </p:nvSpPr>
        <p:spPr>
          <a:xfrm>
            <a:off x="457200" y="152400"/>
            <a:ext cx="8229600" cy="715962"/>
          </a:xfrm>
          <a:ln>
            <a:solidFill>
              <a:srgbClr val="002060"/>
            </a:solidFill>
          </a:ln>
        </p:spPr>
        <p:txBody>
          <a:bodyPr>
            <a:normAutofit fontScale="90000"/>
          </a:bodyPr>
          <a:lstStyle/>
          <a:p>
            <a:r>
              <a:rPr lang="en-GB" b="1" dirty="0" smtClean="0">
                <a:solidFill>
                  <a:srgbClr val="002060"/>
                </a:solidFill>
                <a:latin typeface="Century Gothic" panose="020B0502020202020204" pitchFamily="34" charset="0"/>
              </a:rPr>
              <a:t>Timeline of St Osmund Parish:</a:t>
            </a:r>
            <a:endParaRPr lang="en-GB" b="1" dirty="0">
              <a:solidFill>
                <a:srgbClr val="002060"/>
              </a:solidFill>
              <a:latin typeface="Century Gothic" panose="020B0502020202020204" pitchFamily="34" charset="0"/>
            </a:endParaRPr>
          </a:p>
        </p:txBody>
      </p:sp>
    </p:spTree>
    <p:extLst>
      <p:ext uri="{BB962C8B-B14F-4D97-AF65-F5344CB8AC3E}">
        <p14:creationId xmlns:p14="http://schemas.microsoft.com/office/powerpoint/2010/main" val="2115566040"/>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8045</TotalTime>
  <Words>2469</Words>
  <Application>Microsoft Office PowerPoint</Application>
  <PresentationFormat>On-screen Show (4:3)</PresentationFormat>
  <Paragraphs>202</Paragraphs>
  <Slides>45</Slides>
  <Notes>2</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45</vt:i4>
      </vt:variant>
    </vt:vector>
  </HeadingPairs>
  <TitlesOfParts>
    <vt:vector size="52" baseType="lpstr">
      <vt:lpstr>Arial</vt:lpstr>
      <vt:lpstr>Arial Black</vt:lpstr>
      <vt:lpstr>Calibri</vt:lpstr>
      <vt:lpstr>Century Gothic</vt:lpstr>
      <vt:lpstr>pt sans</vt:lpstr>
      <vt:lpstr>Verdana</vt:lpstr>
      <vt:lpstr>Office Theme</vt:lpstr>
      <vt:lpstr>PowerPoint Presentation</vt:lpstr>
      <vt:lpstr>“The God of Heaven He helpeth us and we are His servants.  Let us rise up and build.” – Esdras 2. 20</vt:lpstr>
      <vt:lpstr>First Hand Evidence In order to research history and timeline</vt:lpstr>
      <vt:lpstr>PowerPoint Presentation</vt:lpstr>
      <vt:lpstr>PowerPoint Presentation</vt:lpstr>
      <vt:lpstr>St Osmund’s an independent parish.</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First hand evidence from old newspapers</vt:lpstr>
      <vt:lpstr>PowerPoint Presentation</vt:lpstr>
      <vt:lpstr>PowerPoint Presentation</vt:lpstr>
      <vt:lpstr>1951 St Osmund and St Patrick’s RC Primary School opened with one hundred and sixty four pupils.   At the time the Bishop stated the school was to be a joint school for St Patrick’s and St Osmund’s parishes, as the cost would be too heavy for one parish alone.  When the school had opened for some time the Bishop decided that it should now be a one-parish school as most of the children belonged to St Osmund’s parish.  So was renamed  St Osmund’s RC Primary School.  Mr Bleasedale was the Head Master</vt:lpstr>
      <vt:lpstr>PowerPoint Presentation</vt:lpstr>
      <vt:lpstr>PowerPoint Presentation</vt:lpstr>
      <vt:lpstr>PowerPoint Presentation</vt:lpstr>
      <vt:lpstr>PowerPoint Presentation</vt:lpstr>
      <vt:lpstr>On October 29th 1960 St Patrick’s school opened later to be re-named St Andrew’s RC Primary School in 1975.</vt:lpstr>
      <vt:lpstr>PowerPoint Presentation</vt:lpstr>
      <vt:lpstr>St Osmund’s RC Church 1961</vt:lpstr>
      <vt:lpstr>St Osmund’s RC Church 1961 - Parish Priests</vt:lpstr>
      <vt:lpstr>2017 – Present Fr. D. Heakin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In 2007 the two schools St Osmund RC Primary and St Andrew’s RC Primary from the old sites amalgamated and became SS Osmund &amp; Andrew’s RC Primary School</vt:lpstr>
      <vt:lpstr>PowerPoint Presentation</vt:lpstr>
      <vt:lpstr>PowerPoint Presentation</vt:lpstr>
      <vt:lpstr>SS Osmund &amp; Andrew’s RC Primary School</vt:lpstr>
      <vt:lpstr>PowerPoint Presentation</vt:lpstr>
      <vt:lpstr>PowerPoint Presentation</vt:lpstr>
      <vt:lpstr>Timeline of St Osmund Parish:</vt:lpstr>
      <vt:lpstr>Timeline of St Osmund Parish:</vt:lpstr>
      <vt:lpstr>Timeline of St Osmund Parish:</vt:lpstr>
      <vt:lpstr>Timeline of St Osmund Parish:</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History staff meeting</dc:title>
  <dc:creator>Nic</dc:creator>
  <cp:lastModifiedBy>jonesj@ss-osands.bolton.sch.uk</cp:lastModifiedBy>
  <cp:revision>260</cp:revision>
  <cp:lastPrinted>2022-09-14T07:48:21Z</cp:lastPrinted>
  <dcterms:created xsi:type="dcterms:W3CDTF">2021-10-08T08:36:21Z</dcterms:created>
  <dcterms:modified xsi:type="dcterms:W3CDTF">2022-10-02T20:20:13Z</dcterms:modified>
</cp:coreProperties>
</file>